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bmo.bmiresearch.com/data/datatool/collect_excel_export?id=337979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baisden\AppData\Local\Microsoft\Windows\Temporary%20Internet%20Files\Content.IE5\2QRZ9AL9\BMIComparativeData_20161014_195906_7039_%5b1%5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nbai\AppData\Local\Temp\BMIComparativeData_20160701_122325_7039_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ogle\AppData\Local\Microsoft\Windows\Temporary%20Internet%20Files\Content.IE5\JOP8IY21\UK%20EU%20import%20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nbai\AppData\Local\Temp\BMIComparativeData_20160701_122325_7039_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baisden\AppData\Local\Temp\BMIComparativeData_20160919_145325_7039_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04265091863518"/>
          <c:y val="4.6077209098862648E-2"/>
          <c:w val="0.86291644794400701"/>
          <c:h val="0.897198891805191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'Yearly Data'!$C$10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'Yearly Data'!$B$11:$B$19</c:f>
              <c:strCache>
                <c:ptCount val="9"/>
                <c:pt idx="0">
                  <c:v>Czech Republic</c:v>
                </c:pt>
                <c:pt idx="1">
                  <c:v>France</c:v>
                </c:pt>
                <c:pt idx="2">
                  <c:v>Germany</c:v>
                </c:pt>
                <c:pt idx="3">
                  <c:v>Hungary</c:v>
                </c:pt>
                <c:pt idx="4">
                  <c:v>Italy</c:v>
                </c:pt>
                <c:pt idx="5">
                  <c:v>Poland</c:v>
                </c:pt>
                <c:pt idx="6">
                  <c:v>Slovakia</c:v>
                </c:pt>
                <c:pt idx="7">
                  <c:v>Spain</c:v>
                </c:pt>
                <c:pt idx="8">
                  <c:v>United Kingdom</c:v>
                </c:pt>
              </c:strCache>
            </c:strRef>
          </c:cat>
          <c:val>
            <c:numRef>
              <c:f>'Yearly Data'!$C$11:$C$19</c:f>
              <c:numCache>
                <c:formatCode>#,##0.0</c:formatCode>
                <c:ptCount val="9"/>
                <c:pt idx="0">
                  <c:v>15.2</c:v>
                </c:pt>
                <c:pt idx="1">
                  <c:v>4.5</c:v>
                </c:pt>
                <c:pt idx="2">
                  <c:v>6</c:v>
                </c:pt>
                <c:pt idx="3">
                  <c:v>20</c:v>
                </c:pt>
                <c:pt idx="4">
                  <c:v>16</c:v>
                </c:pt>
                <c:pt idx="5">
                  <c:v>11.5</c:v>
                </c:pt>
                <c:pt idx="6">
                  <c:v>13.4</c:v>
                </c:pt>
                <c:pt idx="7">
                  <c:v>10.8</c:v>
                </c:pt>
                <c:pt idx="8">
                  <c:v>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2C0-43F5-8FA3-F1B2F593D9C1}"/>
            </c:ext>
          </c:extLst>
        </c:ser>
        <c:ser>
          <c:idx val="1"/>
          <c:order val="1"/>
          <c:tx>
            <c:strRef>
              <c:f>'Yearly Data'!$D$10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'Yearly Data'!$B$11:$B$19</c:f>
              <c:strCache>
                <c:ptCount val="9"/>
                <c:pt idx="0">
                  <c:v>Czech Republic</c:v>
                </c:pt>
                <c:pt idx="1">
                  <c:v>France</c:v>
                </c:pt>
                <c:pt idx="2">
                  <c:v>Germany</c:v>
                </c:pt>
                <c:pt idx="3">
                  <c:v>Hungary</c:v>
                </c:pt>
                <c:pt idx="4">
                  <c:v>Italy</c:v>
                </c:pt>
                <c:pt idx="5">
                  <c:v>Poland</c:v>
                </c:pt>
                <c:pt idx="6">
                  <c:v>Slovakia</c:v>
                </c:pt>
                <c:pt idx="7">
                  <c:v>Spain</c:v>
                </c:pt>
                <c:pt idx="8">
                  <c:v>United Kingdom</c:v>
                </c:pt>
              </c:strCache>
            </c:strRef>
          </c:cat>
          <c:val>
            <c:numRef>
              <c:f>'Yearly Data'!$D$11:$D$19</c:f>
              <c:numCache>
                <c:formatCode>#,##0.0</c:formatCode>
                <c:ptCount val="9"/>
                <c:pt idx="0">
                  <c:v>5.3</c:v>
                </c:pt>
                <c:pt idx="1">
                  <c:v>1.1000000000000001</c:v>
                </c:pt>
                <c:pt idx="2">
                  <c:v>5.7</c:v>
                </c:pt>
                <c:pt idx="3">
                  <c:v>8</c:v>
                </c:pt>
                <c:pt idx="4">
                  <c:v>3</c:v>
                </c:pt>
                <c:pt idx="5">
                  <c:v>2</c:v>
                </c:pt>
                <c:pt idx="6">
                  <c:v>7.7</c:v>
                </c:pt>
                <c:pt idx="7">
                  <c:v>-5.5</c:v>
                </c:pt>
                <c:pt idx="8">
                  <c:v>-1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2C0-43F5-8FA3-F1B2F593D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414672"/>
        <c:axId val="160419384"/>
      </c:barChart>
      <c:catAx>
        <c:axId val="160414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0419384"/>
        <c:crosses val="autoZero"/>
        <c:auto val="1"/>
        <c:lblAlgn val="ctr"/>
        <c:lblOffset val="100"/>
        <c:noMultiLvlLbl val="0"/>
      </c:catAx>
      <c:valAx>
        <c:axId val="160419384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crossAx val="160414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348814556061334"/>
          <c:y val="7.6723334430968973E-2"/>
          <c:w val="0.10351246719160105"/>
          <c:h val="0.167434383202099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>
          <a:latin typeface="PF DinText Pro Light " panose="02000000000000000000" pitchFamily="2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'Yearly Data'!$D$11</c:f>
              <c:strCache>
                <c:ptCount val="1"/>
                <c:pt idx="0">
                  <c:v>Passenger car sales, units</c:v>
                </c:pt>
              </c:strCache>
            </c:strRef>
          </c:tx>
          <c:invertIfNegative val="0"/>
          <c:cat>
            <c:strRef>
              <c:f>'Yearly Data'!$E$10:$AH$10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2016f</c:v>
                </c:pt>
                <c:pt idx="7">
                  <c:v>2017f</c:v>
                </c:pt>
                <c:pt idx="8">
                  <c:v>2018f</c:v>
                </c:pt>
                <c:pt idx="9">
                  <c:v>2019f</c:v>
                </c:pt>
                <c:pt idx="10">
                  <c:v>2020f</c:v>
                </c:pt>
              </c:strCache>
            </c:strRef>
          </c:cat>
          <c:val>
            <c:numRef>
              <c:f>'Yearly Data'!$E$11:$AH$11</c:f>
              <c:numCache>
                <c:formatCode>#,##0</c:formatCode>
                <c:ptCount val="11"/>
                <c:pt idx="0">
                  <c:v>2030846</c:v>
                </c:pt>
                <c:pt idx="1">
                  <c:v>1941253</c:v>
                </c:pt>
                <c:pt idx="2">
                  <c:v>2044609</c:v>
                </c:pt>
                <c:pt idx="3">
                  <c:v>2264737</c:v>
                </c:pt>
                <c:pt idx="4">
                  <c:v>2476435</c:v>
                </c:pt>
                <c:pt idx="5">
                  <c:v>2633503</c:v>
                </c:pt>
                <c:pt idx="6">
                  <c:v>2580833</c:v>
                </c:pt>
                <c:pt idx="7">
                  <c:v>2555025</c:v>
                </c:pt>
                <c:pt idx="8">
                  <c:v>2552580</c:v>
                </c:pt>
                <c:pt idx="9">
                  <c:v>2572000</c:v>
                </c:pt>
                <c:pt idx="10">
                  <c:v>2610223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30-4059-A6D6-90CDCA648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972096"/>
        <c:axId val="160475288"/>
      </c:barChart>
      <c:catAx>
        <c:axId val="16097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475288"/>
        <c:crosses val="autoZero"/>
        <c:auto val="1"/>
        <c:lblAlgn val="ctr"/>
        <c:lblOffset val="100"/>
        <c:noMultiLvlLbl val="0"/>
      </c:catAx>
      <c:valAx>
        <c:axId val="160475288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crossAx val="16097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PF DinText Pro Light " panose="02000000000000000000" pitchFamily="2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>
                <a:latin typeface="PF DinText Pro Light " panose="02000000000000000000" pitchFamily="2" charset="0"/>
              </a:defRPr>
            </a:pPr>
            <a:r>
              <a:rPr lang="en-GB" sz="1400" b="0" dirty="0">
                <a:latin typeface="PF DinText Pro Light " panose="02000000000000000000" pitchFamily="2" charset="0"/>
              </a:rPr>
              <a:t>UK - Sales By Origin, % Share Of Total Domestic Vehicle Sales</a:t>
            </a:r>
          </a:p>
        </c:rich>
      </c:tx>
      <c:layout>
        <c:manualLayout>
          <c:xMode val="edge"/>
          <c:yMode val="edge"/>
          <c:x val="0.11540675188509063"/>
          <c:y val="4.97195490006263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122043162736646"/>
          <c:y val="0.1742923343412022"/>
          <c:w val="0.41931150540869089"/>
          <c:h val="0.79145707927643039"/>
        </c:manualLayout>
      </c:layout>
      <c:pieChart>
        <c:varyColors val="1"/>
        <c:ser>
          <c:idx val="0"/>
          <c:order val="0"/>
          <c:tx>
            <c:strRef>
              <c:f>'Yearly Data'!$G$36</c:f>
              <c:strCache>
                <c:ptCount val="1"/>
                <c:pt idx="0">
                  <c:v>UK - Sales By Origin, % Share Of Total Domestic Vehicle Sales</c:v>
                </c:pt>
              </c:strCache>
            </c:strRef>
          </c:tx>
          <c:spPr>
            <a:solidFill>
              <a:schemeClr val="accent1"/>
            </a:solidFill>
          </c:spPr>
          <c:dPt>
            <c:idx val="1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091-49AC-A7C9-7F7DBE633069}"/>
              </c:ext>
            </c:extLst>
          </c:dPt>
          <c:dLbls>
            <c:dLbl>
              <c:idx val="0"/>
              <c:layout>
                <c:manualLayout>
                  <c:x val="5.8855163306455266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z="1400" dirty="0"/>
                      <a:t>13.3%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1003356618163376"/>
                  <c:y val="-0.12239775379240286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z="1400" dirty="0"/>
                      <a:t>86.7%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'Yearly Data'!$F$37:$F$38</c:f>
              <c:strCache>
                <c:ptCount val="2"/>
                <c:pt idx="0">
                  <c:v>Domestically produced</c:v>
                </c:pt>
                <c:pt idx="1">
                  <c:v>Imported</c:v>
                </c:pt>
              </c:strCache>
            </c:strRef>
          </c:cat>
          <c:val>
            <c:numRef>
              <c:f>'Yearly Data'!$G$37:$G$38</c:f>
              <c:numCache>
                <c:formatCode>General</c:formatCode>
                <c:ptCount val="2"/>
                <c:pt idx="0">
                  <c:v>13.3</c:v>
                </c:pt>
                <c:pt idx="1">
                  <c:v>86.7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091-49AC-A7C9-7F7DBE633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9725536673053223"/>
          <c:y val="0.26257637693276192"/>
          <c:w val="0.2822732721193964"/>
          <c:h val="0.3121239097890362"/>
        </c:manualLayout>
      </c:layout>
      <c:overlay val="0"/>
      <c:txPr>
        <a:bodyPr/>
        <a:lstStyle/>
        <a:p>
          <a:pPr>
            <a:defRPr sz="1400" b="0">
              <a:latin typeface="PF DinText Pro Light " panose="02000000000000000000" pitchFamily="2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33672353455822"/>
          <c:y val="0.18690526168485871"/>
          <c:w val="0.44668762758821812"/>
          <c:h val="0.8130946097922889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602-4DFE-9A2A-8F8F813906A0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02-4DFE-9A2A-8F8F813906A0}"/>
              </c:ext>
            </c:extLst>
          </c:dPt>
          <c:dPt>
            <c:idx val="3"/>
            <c:bubble3D val="0"/>
            <c:spPr>
              <a:solidFill>
                <a:srgbClr val="FAA8D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602-4DFE-9A2A-8F8F813906A0}"/>
              </c:ext>
            </c:extLst>
          </c:dPt>
          <c:dLbls>
            <c:dLbl>
              <c:idx val="0"/>
              <c:layout>
                <c:manualLayout>
                  <c:x val="0.17431017765702841"/>
                  <c:y val="-6.441665211801914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602-4DFE-9A2A-8F8F813906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7379111111111209"/>
                  <c:y val="0.1143492863140213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602-4DFE-9A2A-8F8F813906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20147166666666666"/>
                  <c:y val="-1.651763224181360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602-4DFE-9A2A-8F8F813906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4786806515250545"/>
                  <c:y val="-6.879428827478457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602-4DFE-9A2A-8F8F813906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1460277777777778E-2"/>
                  <c:y val="-8.441785614329706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602-4DFE-9A2A-8F8F813906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6206750000000006"/>
                  <c:y val="-7.55317660229499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602-4DFE-9A2A-8F8F813906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27986972222222412"/>
                  <c:y val="-7.5846627483907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602-4DFE-9A2A-8F8F813906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Sheet1!$B$3:$B$9</c:f>
              <c:strCache>
                <c:ptCount val="7"/>
                <c:pt idx="0">
                  <c:v>European Union (EU 28) </c:v>
                </c:pt>
                <c:pt idx="1">
                  <c:v>South Korea</c:v>
                </c:pt>
                <c:pt idx="2">
                  <c:v>Japan</c:v>
                </c:pt>
                <c:pt idx="3">
                  <c:v>Turkey</c:v>
                </c:pt>
                <c:pt idx="4">
                  <c:v>India</c:v>
                </c:pt>
                <c:pt idx="5">
                  <c:v>South Africa</c:v>
                </c:pt>
                <c:pt idx="6">
                  <c:v>Others</c:v>
                </c:pt>
              </c:strCache>
            </c:strRef>
          </c:cat>
          <c:val>
            <c:numRef>
              <c:f>Sheet1!$D$3:$D$9</c:f>
              <c:numCache>
                <c:formatCode>0.0%</c:formatCode>
                <c:ptCount val="7"/>
                <c:pt idx="0">
                  <c:v>0.90578565496386965</c:v>
                </c:pt>
                <c:pt idx="1">
                  <c:v>2.9345830628310206E-2</c:v>
                </c:pt>
                <c:pt idx="2">
                  <c:v>2.7854186036238668E-2</c:v>
                </c:pt>
                <c:pt idx="3">
                  <c:v>1.825938370060589E-2</c:v>
                </c:pt>
                <c:pt idx="4">
                  <c:v>5.7142025709881524E-3</c:v>
                </c:pt>
                <c:pt idx="5">
                  <c:v>3.9066433558381502E-3</c:v>
                </c:pt>
                <c:pt idx="6">
                  <c:v>9.1340150026996154E-3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602-4DFE-9A2A-8F8F813906A0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PF DinText Pro Light " panose="02000000000000000000" pitchFamily="2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92588123343671"/>
          <c:y val="5.1400554097404488E-2"/>
          <c:w val="0.52501161811415364"/>
          <c:h val="0.83261956838728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'Yearly Data'!$F$56</c:f>
              <c:strCache>
                <c:ptCount val="1"/>
                <c:pt idx="0">
                  <c:v>Sales On Credit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numRef>
              <c:f>'Yearly Data'!$G$55:$N$55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'Yearly Data'!$G$56:$N$56</c:f>
              <c:numCache>
                <c:formatCode>General</c:formatCode>
                <c:ptCount val="8"/>
                <c:pt idx="0">
                  <c:v>659341</c:v>
                </c:pt>
                <c:pt idx="1">
                  <c:v>527473</c:v>
                </c:pt>
                <c:pt idx="2">
                  <c:v>516484</c:v>
                </c:pt>
                <c:pt idx="3">
                  <c:v>483516</c:v>
                </c:pt>
                <c:pt idx="4">
                  <c:v>516484</c:v>
                </c:pt>
                <c:pt idx="5" formatCode="#,##0">
                  <c:v>798000</c:v>
                </c:pt>
                <c:pt idx="6" formatCode="#,##0">
                  <c:v>895000</c:v>
                </c:pt>
                <c:pt idx="7" formatCode="#,##0">
                  <c:v>984000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92-4A5D-B027-D93572531100}"/>
            </c:ext>
          </c:extLst>
        </c:ser>
        <c:ser>
          <c:idx val="1"/>
          <c:order val="1"/>
          <c:tx>
            <c:strRef>
              <c:f>'Yearly Data'!$F$57</c:f>
              <c:strCache>
                <c:ptCount val="1"/>
                <c:pt idx="0">
                  <c:v>Non-Financed Sales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numRef>
              <c:f>'Yearly Data'!$G$55:$N$55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'Yearly Data'!$G$57:$N$57</c:f>
              <c:numCache>
                <c:formatCode>#,##0</c:formatCode>
                <c:ptCount val="8"/>
                <c:pt idx="0">
                  <c:v>450623</c:v>
                </c:pt>
                <c:pt idx="1">
                  <c:v>354940</c:v>
                </c:pt>
                <c:pt idx="2">
                  <c:v>456749</c:v>
                </c:pt>
                <c:pt idx="3">
                  <c:v>535610</c:v>
                </c:pt>
                <c:pt idx="4">
                  <c:v>509017</c:v>
                </c:pt>
                <c:pt idx="5">
                  <c:v>276622</c:v>
                </c:pt>
                <c:pt idx="6">
                  <c:v>284499</c:v>
                </c:pt>
                <c:pt idx="7">
                  <c:v>224812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92-4A5D-B027-D9357253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633992"/>
        <c:axId val="160684608"/>
      </c:barChart>
      <c:lineChart>
        <c:grouping val="standard"/>
        <c:varyColors val="0"/>
        <c:ser>
          <c:idx val="2"/>
          <c:order val="2"/>
          <c:tx>
            <c:strRef>
              <c:f>'Yearly Data'!$F$58</c:f>
              <c:strCache>
                <c:ptCount val="1"/>
                <c:pt idx="0">
                  <c:v>Financed Sales, % of total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cat>
            <c:numRef>
              <c:f>'Yearly Data'!$G$55:$N$55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'Yearly Data'!$G$58:$N$58</c:f>
              <c:numCache>
                <c:formatCode>General</c:formatCode>
                <c:ptCount val="8"/>
                <c:pt idx="0">
                  <c:v>59.4</c:v>
                </c:pt>
                <c:pt idx="1">
                  <c:v>59.8</c:v>
                </c:pt>
                <c:pt idx="2">
                  <c:v>53.1</c:v>
                </c:pt>
                <c:pt idx="3">
                  <c:v>47.4</c:v>
                </c:pt>
                <c:pt idx="4">
                  <c:v>50.4</c:v>
                </c:pt>
                <c:pt idx="5">
                  <c:v>74.3</c:v>
                </c:pt>
                <c:pt idx="6">
                  <c:v>75.900000000000006</c:v>
                </c:pt>
                <c:pt idx="7">
                  <c:v>81.400000000000006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792-4A5D-B027-D9357253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992984"/>
        <c:axId val="160684992"/>
      </c:lineChart>
      <c:catAx>
        <c:axId val="160633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684608"/>
        <c:crosses val="autoZero"/>
        <c:auto val="1"/>
        <c:lblAlgn val="ctr"/>
        <c:lblOffset val="100"/>
        <c:noMultiLvlLbl val="0"/>
      </c:catAx>
      <c:valAx>
        <c:axId val="16068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0633992"/>
        <c:crosses val="autoZero"/>
        <c:crossBetween val="between"/>
      </c:valAx>
      <c:valAx>
        <c:axId val="1606849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0992984"/>
        <c:crosses val="max"/>
        <c:crossBetween val="between"/>
      </c:valAx>
      <c:catAx>
        <c:axId val="160992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068499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72844272844272839"/>
          <c:y val="0.12905365995917167"/>
          <c:w val="0.25611325611325614"/>
          <c:h val="0.4965219451735203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PF DinText Pro Light " panose="02000000000000000000" pitchFamily="2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Passenger cars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2016f</c:v>
                </c:pt>
                <c:pt idx="7">
                  <c:v>2017f</c:v>
                </c:pt>
                <c:pt idx="8">
                  <c:v>2018f</c:v>
                </c:pt>
                <c:pt idx="9">
                  <c:v>2019f</c:v>
                </c:pt>
                <c:pt idx="10">
                  <c:v>2020f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28420877</c:v>
                </c:pt>
                <c:pt idx="1">
                  <c:v>28467289</c:v>
                </c:pt>
                <c:pt idx="2">
                  <c:v>28722453</c:v>
                </c:pt>
                <c:pt idx="3">
                  <c:v>29140937</c:v>
                </c:pt>
                <c:pt idx="4">
                  <c:v>29611489</c:v>
                </c:pt>
                <c:pt idx="5">
                  <c:v>30250300</c:v>
                </c:pt>
                <c:pt idx="6">
                  <c:v>30520123.505372405</c:v>
                </c:pt>
                <c:pt idx="7">
                  <c:v>30792200.473449025</c:v>
                </c:pt>
                <c:pt idx="8">
                  <c:v>31120627.729036499</c:v>
                </c:pt>
                <c:pt idx="9">
                  <c:v>31454928.266741857</c:v>
                </c:pt>
                <c:pt idx="10">
                  <c:v>31776915.159863718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C2-4D6C-8EC4-26E85A32E76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Commercial vehicles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2016f</c:v>
                </c:pt>
                <c:pt idx="7">
                  <c:v>2017f</c:v>
                </c:pt>
                <c:pt idx="8">
                  <c:v>2018f</c:v>
                </c:pt>
                <c:pt idx="9">
                  <c:v>2019f</c:v>
                </c:pt>
                <c:pt idx="10">
                  <c:v>2020f</c:v>
                </c:pt>
              </c:strCache>
            </c:strRef>
          </c:cat>
          <c:val>
            <c:numRef>
              <c:f>Sheet1!$B$3:$L$3</c:f>
              <c:numCache>
                <c:formatCode>General</c:formatCode>
                <c:ptCount val="11"/>
                <c:pt idx="0">
                  <c:v>3849122</c:v>
                </c:pt>
                <c:pt idx="1">
                  <c:v>3881828</c:v>
                </c:pt>
                <c:pt idx="2">
                  <c:v>3907528</c:v>
                </c:pt>
                <c:pt idx="3">
                  <c:v>3987231</c:v>
                </c:pt>
                <c:pt idx="4">
                  <c:v>4108263</c:v>
                </c:pt>
                <c:pt idx="5">
                  <c:v>4278208.358170229</c:v>
                </c:pt>
                <c:pt idx="6">
                  <c:v>4369235.6443384429</c:v>
                </c:pt>
                <c:pt idx="7">
                  <c:v>4467788.803100938</c:v>
                </c:pt>
                <c:pt idx="8">
                  <c:v>4593161.0330915088</c:v>
                </c:pt>
                <c:pt idx="9">
                  <c:v>4727350.1152341459</c:v>
                </c:pt>
                <c:pt idx="10">
                  <c:v>4863869.828005828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BC2-4D6C-8EC4-26E85A32E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993768"/>
        <c:axId val="160994160"/>
      </c:barChart>
      <c:lineChart>
        <c:grouping val="standard"/>
        <c:varyColors val="0"/>
        <c:ser>
          <c:idx val="2"/>
          <c:order val="2"/>
          <c:tx>
            <c:strRef>
              <c:f>Sheet1!$A$4</c:f>
              <c:strCache>
                <c:ptCount val="1"/>
                <c:pt idx="0">
                  <c:v>Total fleet % chg y-o-y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cat>
            <c:strRef>
              <c:f>Sheet1!$B$1:$L$1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2016f</c:v>
                </c:pt>
                <c:pt idx="7">
                  <c:v>2017f</c:v>
                </c:pt>
                <c:pt idx="8">
                  <c:v>2018f</c:v>
                </c:pt>
                <c:pt idx="9">
                  <c:v>2019f</c:v>
                </c:pt>
                <c:pt idx="10">
                  <c:v>2020f</c:v>
                </c:pt>
              </c:strCache>
            </c:strRef>
          </c:cat>
          <c:val>
            <c:numRef>
              <c:f>Sheet1!$B$4:$L$4</c:f>
              <c:numCache>
                <c:formatCode>General</c:formatCode>
                <c:ptCount val="11"/>
                <c:pt idx="0">
                  <c:v>0.58433986249462633</c:v>
                </c:pt>
                <c:pt idx="1">
                  <c:v>0.24517509281608593</c:v>
                </c:pt>
                <c:pt idx="2">
                  <c:v>0.86822771700383661</c:v>
                </c:pt>
                <c:pt idx="3">
                  <c:v>1.5267768620521109</c:v>
                </c:pt>
                <c:pt idx="4">
                  <c:v>1.7857431778298154</c:v>
                </c:pt>
                <c:pt idx="5">
                  <c:v>2.3984647282406653</c:v>
                </c:pt>
                <c:pt idx="6">
                  <c:v>1.045080742548895</c:v>
                </c:pt>
                <c:pt idx="7">
                  <c:v>1.062301331614421</c:v>
                </c:pt>
                <c:pt idx="8">
                  <c:v>1.2870097095572557</c:v>
                </c:pt>
                <c:pt idx="9">
                  <c:v>1.3117891886754711</c:v>
                </c:pt>
                <c:pt idx="10">
                  <c:v>1.2672131949599597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BC2-4D6C-8EC4-26E85A32E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994944"/>
        <c:axId val="160994552"/>
      </c:lineChart>
      <c:catAx>
        <c:axId val="16099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994160"/>
        <c:crosses val="autoZero"/>
        <c:auto val="1"/>
        <c:lblAlgn val="ctr"/>
        <c:lblOffset val="100"/>
        <c:noMultiLvlLbl val="0"/>
      </c:catAx>
      <c:valAx>
        <c:axId val="160994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0993768"/>
        <c:crosses val="autoZero"/>
        <c:crossBetween val="between"/>
      </c:valAx>
      <c:valAx>
        <c:axId val="16099455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0994944"/>
        <c:crosses val="max"/>
        <c:crossBetween val="between"/>
      </c:valAx>
      <c:catAx>
        <c:axId val="160994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0994552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PF DinText Pro Light " panose="02000000000000000000" pitchFamily="2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'Yearly Data'!$D$11</c:f>
              <c:strCache>
                <c:ptCount val="1"/>
                <c:pt idx="0">
                  <c:v>3G/4G MOBILE: 3G &amp; 4G phone subscribers/100 inhabitants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numRef>
              <c:f>'Yearly Data'!$E$10:$K$10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'Yearly Data'!$E$11:$K$11</c:f>
              <c:numCache>
                <c:formatCode>#,##0.0</c:formatCode>
                <c:ptCount val="7"/>
                <c:pt idx="0">
                  <c:v>85.5</c:v>
                </c:pt>
                <c:pt idx="1">
                  <c:v>91.8</c:v>
                </c:pt>
                <c:pt idx="2">
                  <c:v>96.7</c:v>
                </c:pt>
                <c:pt idx="3">
                  <c:v>100.9</c:v>
                </c:pt>
                <c:pt idx="4">
                  <c:v>104.3</c:v>
                </c:pt>
                <c:pt idx="5">
                  <c:v>106.8</c:v>
                </c:pt>
                <c:pt idx="6">
                  <c:v>108.3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A0-4064-883C-1ADD19ECAFE9}"/>
            </c:ext>
          </c:extLst>
        </c:ser>
        <c:ser>
          <c:idx val="1"/>
          <c:order val="1"/>
          <c:tx>
            <c:strRef>
              <c:f>'Yearly Data'!$D$12</c:f>
              <c:strCache>
                <c:ptCount val="1"/>
                <c:pt idx="0">
                  <c:v>VEHICLE FLEET: Passenger cars per 1,000 of population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numRef>
              <c:f>'Yearly Data'!$E$10:$K$10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'Yearly Data'!$E$12:$K$12</c:f>
              <c:numCache>
                <c:formatCode>#,##0.0</c:formatCode>
                <c:ptCount val="7"/>
                <c:pt idx="0">
                  <c:v>460.3</c:v>
                </c:pt>
                <c:pt idx="1">
                  <c:v>463.2</c:v>
                </c:pt>
                <c:pt idx="2">
                  <c:v>464</c:v>
                </c:pt>
                <c:pt idx="3">
                  <c:v>465</c:v>
                </c:pt>
                <c:pt idx="4">
                  <c:v>466.1</c:v>
                </c:pt>
                <c:pt idx="5">
                  <c:v>466.9</c:v>
                </c:pt>
                <c:pt idx="6">
                  <c:v>467.5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3A0-4064-883C-1ADD19ECA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995728"/>
        <c:axId val="160996120"/>
      </c:barChart>
      <c:catAx>
        <c:axId val="160995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996120"/>
        <c:crosses val="autoZero"/>
        <c:auto val="1"/>
        <c:lblAlgn val="ctr"/>
        <c:lblOffset val="100"/>
        <c:noMultiLvlLbl val="0"/>
      </c:catAx>
      <c:valAx>
        <c:axId val="160996120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crossAx val="160995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PF DinText Pro Light " panose="02000000000000000000" pitchFamily="2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Sheet1!$A$29</c:f>
              <c:strCache>
                <c:ptCount val="1"/>
                <c:pt idx="0">
                  <c:v>AFV sales</c:v>
                </c:pt>
              </c:strCache>
            </c:strRef>
          </c:tx>
          <c:invertIfNegative val="0"/>
          <c:cat>
            <c:strRef>
              <c:f>Sheet1!$B$28:$C$28</c:f>
              <c:strCache>
                <c:ptCount val="2"/>
                <c:pt idx="0">
                  <c:v>9M15</c:v>
                </c:pt>
                <c:pt idx="1">
                  <c:v>9M16</c:v>
                </c:pt>
              </c:strCache>
            </c:strRef>
          </c:cat>
          <c:val>
            <c:numRef>
              <c:f>Sheet1!$B$29:$C$29</c:f>
              <c:numCache>
                <c:formatCode>General</c:formatCode>
                <c:ptCount val="2"/>
                <c:pt idx="0">
                  <c:v>56281</c:v>
                </c:pt>
                <c:pt idx="1">
                  <c:v>69962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A7-4A3A-A8E2-53AB38523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769512"/>
        <c:axId val="160769904"/>
      </c:barChart>
      <c:catAx>
        <c:axId val="160769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60769904"/>
        <c:crosses val="autoZero"/>
        <c:auto val="1"/>
        <c:lblAlgn val="ctr"/>
        <c:lblOffset val="100"/>
        <c:noMultiLvlLbl val="0"/>
      </c:catAx>
      <c:valAx>
        <c:axId val="1607699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60769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D825D-1C0B-43CD-AB29-66409C11AB1E}" type="datetimeFigureOut">
              <a:rPr lang="en-GB" smtClean="0"/>
              <a:t>19/10/2016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20EA1-8D61-4E1F-8AA2-379C52D6C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215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8312" y="2950588"/>
            <a:ext cx="6127423" cy="1897979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8312" y="5280187"/>
            <a:ext cx="6127423" cy="131621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592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67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967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96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24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66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10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003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68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56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973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7A31E-F79F-4D55-82A1-F6EBC4C56585}" type="datetimeFigureOut">
              <a:rPr lang="en-GB" smtClean="0"/>
              <a:pPr/>
              <a:t>19/10/2016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A88FF-4C23-4310-B4A4-2F414FB4EA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46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UK Autos Outlook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Anna-Marie </a:t>
            </a:r>
            <a:r>
              <a:rPr lang="en-US" dirty="0" err="1">
                <a:latin typeface="PF DinText Pro Light " panose="02000000000000000000" pitchFamily="2" charset="0"/>
              </a:rPr>
              <a:t>Baisden</a:t>
            </a:r>
            <a:r>
              <a:rPr lang="en-US" dirty="0">
                <a:latin typeface="PF DinText Pro Light " panose="02000000000000000000" pitchFamily="2" charset="0"/>
              </a:rPr>
              <a:t>, BMI Research</a:t>
            </a:r>
            <a:endParaRPr lang="en-GB" dirty="0">
              <a:latin typeface="PF DinText Pro Light 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02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PF DinText Pro Light " panose="02000000000000000000" pitchFamily="2" charset="0"/>
              </a:rPr>
              <a:t>Europe </a:t>
            </a:r>
            <a:r>
              <a:rPr lang="en-GB" dirty="0" smtClean="0">
                <a:latin typeface="PF DinText Pro Light " panose="02000000000000000000" pitchFamily="2" charset="0"/>
              </a:rPr>
              <a:t>autos </a:t>
            </a:r>
            <a:r>
              <a:rPr lang="en-GB" dirty="0">
                <a:latin typeface="PF DinText Pro Light " panose="02000000000000000000" pitchFamily="2" charset="0"/>
              </a:rPr>
              <a:t>o</a:t>
            </a:r>
            <a:r>
              <a:rPr lang="en-GB" dirty="0" smtClean="0">
                <a:latin typeface="PF DinText Pro Light " panose="02000000000000000000" pitchFamily="2" charset="0"/>
              </a:rPr>
              <a:t>utlook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3519616" cy="3944111"/>
          </a:xfrm>
        </p:spPr>
        <p:txBody>
          <a:bodyPr>
            <a:normAutofit/>
          </a:bodyPr>
          <a:lstStyle/>
          <a:p>
            <a:r>
              <a:rPr lang="en-GB" sz="1600" dirty="0">
                <a:latin typeface="PF DinText Pro Light " panose="02000000000000000000" pitchFamily="2" charset="0"/>
              </a:rPr>
              <a:t>Record low interest rates, rising real wages and low household debt compared to developed peers give Emerging Markets room to grow</a:t>
            </a:r>
          </a:p>
          <a:p>
            <a:endParaRPr lang="en-GB" sz="1600" dirty="0">
              <a:latin typeface="PF DinText Pro Light " panose="02000000000000000000" pitchFamily="2" charset="0"/>
            </a:endParaRPr>
          </a:p>
          <a:p>
            <a:r>
              <a:rPr lang="en-GB" sz="1600" dirty="0">
                <a:latin typeface="PF DinText Pro Light " panose="02000000000000000000" pitchFamily="2" charset="0"/>
              </a:rPr>
              <a:t>Long-term consumer confidence and low borrowing costs are positive for Central and Eastern Europe sales for next five </a:t>
            </a:r>
            <a:r>
              <a:rPr lang="en-GB" sz="1600" dirty="0" smtClean="0">
                <a:latin typeface="PF DinText Pro Light " panose="02000000000000000000" pitchFamily="2" charset="0"/>
              </a:rPr>
              <a:t>years</a:t>
            </a:r>
            <a:endParaRPr lang="en-GB" sz="1600" dirty="0">
              <a:latin typeface="PF DinText Pro Light " panose="02000000000000000000" pitchFamily="2" charset="0"/>
            </a:endParaRPr>
          </a:p>
          <a:p>
            <a:endParaRPr lang="en-GB" sz="1600" dirty="0">
              <a:latin typeface="PF DinText Pro Light " panose="02000000000000000000" pitchFamily="2" charset="0"/>
            </a:endParaRPr>
          </a:p>
          <a:p>
            <a:r>
              <a:rPr lang="en-GB" sz="1600" dirty="0">
                <a:latin typeface="PF DinText Pro Light " panose="02000000000000000000" pitchFamily="2" charset="0"/>
              </a:rPr>
              <a:t>Western Europe losing Spain and UK as long-term outperformers – Spain cutting subsidies, UK’s short-term Brexit </a:t>
            </a:r>
            <a:r>
              <a:rPr lang="en-GB" sz="1600" dirty="0" smtClean="0">
                <a:latin typeface="PF DinText Pro Light " panose="02000000000000000000" pitchFamily="2" charset="0"/>
              </a:rPr>
              <a:t>impact</a:t>
            </a:r>
            <a:endParaRPr lang="en-GB" sz="1600" dirty="0">
              <a:latin typeface="PF DinText Pro Light " panose="02000000000000000000" pitchFamily="2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942669073"/>
              </p:ext>
            </p:extLst>
          </p:nvPr>
        </p:nvGraphicFramePr>
        <p:xfrm>
          <a:off x="5305168" y="1861751"/>
          <a:ext cx="5741773" cy="3583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68995" y="1507524"/>
            <a:ext cx="4662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F DinText Pro Light " panose="02000000000000000000" pitchFamily="2" charset="0"/>
              </a:rPr>
              <a:t>Europe Passenger Car Sales By Market  % chg y-o-y</a:t>
            </a:r>
            <a:endParaRPr lang="en-GB" sz="1600" dirty="0">
              <a:latin typeface="PF DinText Pro Light 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PF DinText Pro Light " panose="02000000000000000000" pitchFamily="2" charset="0"/>
              </a:rPr>
              <a:t>UK </a:t>
            </a:r>
            <a:r>
              <a:rPr lang="en-GB" dirty="0" smtClean="0">
                <a:latin typeface="PF DinText Pro Light " panose="02000000000000000000" pitchFamily="2" charset="0"/>
              </a:rPr>
              <a:t>autos </a:t>
            </a:r>
            <a:r>
              <a:rPr lang="en-GB" dirty="0">
                <a:latin typeface="PF DinText Pro Light " panose="02000000000000000000" pitchFamily="2" charset="0"/>
              </a:rPr>
              <a:t>o</a:t>
            </a:r>
            <a:r>
              <a:rPr lang="en-GB" dirty="0" smtClean="0">
                <a:latin typeface="PF DinText Pro Light " panose="02000000000000000000" pitchFamily="2" charset="0"/>
              </a:rPr>
              <a:t>utlook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519616" cy="4703964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PF DinText Pro Light " panose="02000000000000000000" pitchFamily="2" charset="0"/>
              </a:rPr>
              <a:t>UK has been a European outperformer for car sale growth in previous years</a:t>
            </a:r>
          </a:p>
          <a:p>
            <a:pPr>
              <a:buNone/>
            </a:pPr>
            <a:endParaRPr lang="en-US" sz="1600" dirty="0">
              <a:latin typeface="PF DinText Pro Light " panose="02000000000000000000" pitchFamily="2" charset="0"/>
            </a:endParaRPr>
          </a:p>
          <a:p>
            <a:r>
              <a:rPr lang="en-US" sz="1600" dirty="0">
                <a:latin typeface="PF DinText Pro Light " panose="02000000000000000000" pitchFamily="2" charset="0"/>
              </a:rPr>
              <a:t>Total vehicle sales in 2016 will decline 1.5% , followed by a 0.6 drop in 2017</a:t>
            </a:r>
          </a:p>
          <a:p>
            <a:endParaRPr lang="en-US" sz="1600" dirty="0">
              <a:latin typeface="PF DinText Pro Light " panose="02000000000000000000" pitchFamily="2" charset="0"/>
            </a:endParaRPr>
          </a:p>
          <a:p>
            <a:r>
              <a:rPr lang="en-US" sz="1600" dirty="0">
                <a:latin typeface="PF DinText Pro Light " panose="02000000000000000000" pitchFamily="2" charset="0"/>
              </a:rPr>
              <a:t>Biggest decline in the passenger car segment as consumer confidence is weakened and prices increase</a:t>
            </a:r>
          </a:p>
          <a:p>
            <a:endParaRPr lang="en-US" sz="1600" dirty="0">
              <a:latin typeface="PF DinText Pro Light " panose="02000000000000000000" pitchFamily="2" charset="0"/>
            </a:endParaRPr>
          </a:p>
          <a:p>
            <a:r>
              <a:rPr lang="en-US" sz="1600" dirty="0">
                <a:latin typeface="PF DinText Pro Light " panose="02000000000000000000" pitchFamily="2" charset="0"/>
              </a:rPr>
              <a:t>Car sales will average growth of just 1.2% over 2018-2020, staying around </a:t>
            </a:r>
            <a:r>
              <a:rPr lang="en-US" sz="1600" dirty="0" smtClean="0">
                <a:latin typeface="PF DinText Pro Light " panose="02000000000000000000" pitchFamily="2" charset="0"/>
              </a:rPr>
              <a:t>2.5-2.6mn </a:t>
            </a:r>
            <a:r>
              <a:rPr lang="en-US" sz="1600" dirty="0">
                <a:latin typeface="PF DinText Pro Light " panose="02000000000000000000" pitchFamily="2" charset="0"/>
              </a:rPr>
              <a:t>units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698426088"/>
              </p:ext>
            </p:extLst>
          </p:nvPr>
        </p:nvGraphicFramePr>
        <p:xfrm>
          <a:off x="5066269" y="1944130"/>
          <a:ext cx="6851307" cy="3731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21580" y="1456293"/>
            <a:ext cx="342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F DinText Pro Light " panose="02000000000000000000" pitchFamily="2" charset="0"/>
              </a:rPr>
              <a:t>UK Passenger Car Sales, units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722076" y="2339546"/>
            <a:ext cx="2075935" cy="75788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99870" y="2232454"/>
            <a:ext cx="963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35%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PF DinText Pro Light " panose="02000000000000000000" pitchFamily="2" charset="0"/>
              </a:rPr>
              <a:t>Brexit </a:t>
            </a:r>
            <a:r>
              <a:rPr lang="en-GB" dirty="0" smtClean="0">
                <a:latin typeface="PF DinText Pro Light " panose="02000000000000000000" pitchFamily="2" charset="0"/>
              </a:rPr>
              <a:t>brings </a:t>
            </a:r>
            <a:r>
              <a:rPr lang="en-GB" dirty="0" smtClean="0">
                <a:latin typeface="PF DinText Pro Light " panose="02000000000000000000" pitchFamily="2" charset="0"/>
              </a:rPr>
              <a:t>uncertainty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pic>
        <p:nvPicPr>
          <p:cNvPr id="4" name="Picture 2" descr="Image result for brexi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922" y="2064428"/>
            <a:ext cx="7767022" cy="3873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PF DinText Pro Light " panose="02000000000000000000" pitchFamily="2" charset="0"/>
              </a:rPr>
              <a:t>What </a:t>
            </a:r>
            <a:r>
              <a:rPr lang="en-GB" dirty="0" smtClean="0">
                <a:latin typeface="PF DinText Pro Light " panose="02000000000000000000" pitchFamily="2" charset="0"/>
              </a:rPr>
              <a:t>is </a:t>
            </a:r>
            <a:r>
              <a:rPr lang="en-GB" dirty="0">
                <a:latin typeface="PF DinText Pro Light " panose="02000000000000000000" pitchFamily="2" charset="0"/>
              </a:rPr>
              <a:t>Brexit?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10791423" cy="4351338"/>
          </a:xfrm>
        </p:spPr>
        <p:txBody>
          <a:bodyPr>
            <a:noAutofit/>
          </a:bodyPr>
          <a:lstStyle/>
          <a:p>
            <a:pPr marL="161470" indent="-161470">
              <a:spcAft>
                <a:spcPts val="538"/>
              </a:spcAft>
              <a:buClr>
                <a:srgbClr val="11175E"/>
              </a:buClr>
              <a:buFont typeface="Wingdings" pitchFamily="2" charset="2"/>
              <a:buChar char="§"/>
            </a:pPr>
            <a:r>
              <a:rPr lang="en-GB" sz="2000" b="1" dirty="0">
                <a:latin typeface="PF DinText Pro Light " panose="02000000000000000000" pitchFamily="2" charset="0"/>
              </a:rPr>
              <a:t>Vote again</a:t>
            </a:r>
            <a:r>
              <a:rPr lang="en-GB" sz="2000" dirty="0">
                <a:latin typeface="PF DinText Pro Light " panose="02000000000000000000" pitchFamily="2" charset="0"/>
              </a:rPr>
              <a:t>: a series of concessions from the EU could result in a second vote on new </a:t>
            </a:r>
            <a:r>
              <a:rPr lang="en-GB" sz="2000" dirty="0" smtClean="0">
                <a:latin typeface="PF DinText Pro Light " panose="02000000000000000000" pitchFamily="2" charset="0"/>
              </a:rPr>
              <a:t>conditions</a:t>
            </a:r>
            <a:endParaRPr lang="en-GB" sz="2000" dirty="0">
              <a:latin typeface="PF DinText Pro Light " panose="02000000000000000000" pitchFamily="2" charset="0"/>
            </a:endParaRPr>
          </a:p>
          <a:p>
            <a:pPr marL="161470" indent="-161470">
              <a:spcAft>
                <a:spcPts val="538"/>
              </a:spcAft>
              <a:buClr>
                <a:srgbClr val="11175E"/>
              </a:buClr>
              <a:buFont typeface="Wingdings" pitchFamily="2" charset="2"/>
              <a:buChar char="§"/>
            </a:pPr>
            <a:r>
              <a:rPr lang="en-GB" sz="2000" b="1" dirty="0">
                <a:latin typeface="PF DinText Pro Light " panose="02000000000000000000" pitchFamily="2" charset="0"/>
              </a:rPr>
              <a:t>UK stays with greater concessions</a:t>
            </a:r>
            <a:r>
              <a:rPr lang="en-GB" sz="2000" dirty="0">
                <a:latin typeface="PF DinText Pro Light " panose="02000000000000000000" pitchFamily="2" charset="0"/>
              </a:rPr>
              <a:t>: the EU might offer concessions to prevent </a:t>
            </a:r>
            <a:r>
              <a:rPr lang="en-GB" sz="2000" dirty="0" smtClean="0">
                <a:latin typeface="PF DinText Pro Light " panose="02000000000000000000" pitchFamily="2" charset="0"/>
              </a:rPr>
              <a:t>Brexit</a:t>
            </a:r>
            <a:endParaRPr lang="en-GB" sz="2000" dirty="0">
              <a:latin typeface="PF DinText Pro Light " panose="02000000000000000000" pitchFamily="2" charset="0"/>
            </a:endParaRPr>
          </a:p>
          <a:p>
            <a:pPr marL="161470" indent="-161470">
              <a:spcAft>
                <a:spcPts val="538"/>
              </a:spcAft>
              <a:buClr>
                <a:srgbClr val="11175E"/>
              </a:buClr>
              <a:buFont typeface="Wingdings" pitchFamily="2" charset="2"/>
              <a:buChar char="§"/>
            </a:pPr>
            <a:r>
              <a:rPr lang="en-GB" sz="2000" b="1" dirty="0">
                <a:latin typeface="PF DinText Pro Light " panose="02000000000000000000" pitchFamily="2" charset="0"/>
              </a:rPr>
              <a:t>European Economic Area (‘Norway Model’): </a:t>
            </a:r>
            <a:r>
              <a:rPr lang="en-GB" sz="2000" dirty="0">
                <a:latin typeface="PF DinText Pro Light " panose="02000000000000000000" pitchFamily="2" charset="0"/>
              </a:rPr>
              <a:t>keep the Single Market but no input on </a:t>
            </a:r>
            <a:r>
              <a:rPr lang="en-GB" sz="2000" dirty="0" smtClean="0">
                <a:latin typeface="PF DinText Pro Light " panose="02000000000000000000" pitchFamily="2" charset="0"/>
              </a:rPr>
              <a:t>decisions</a:t>
            </a:r>
            <a:endParaRPr lang="en-GB" sz="2000" dirty="0">
              <a:latin typeface="PF DinText Pro Light " panose="02000000000000000000" pitchFamily="2" charset="0"/>
            </a:endParaRPr>
          </a:p>
          <a:p>
            <a:pPr marL="161470" indent="-161470">
              <a:spcAft>
                <a:spcPts val="538"/>
              </a:spcAft>
              <a:buClr>
                <a:srgbClr val="11175E"/>
              </a:buClr>
              <a:buFont typeface="Wingdings" pitchFamily="2" charset="2"/>
              <a:buChar char="§"/>
            </a:pPr>
            <a:r>
              <a:rPr lang="en-GB" sz="2000" b="1" dirty="0">
                <a:latin typeface="PF DinText Pro Light " panose="02000000000000000000" pitchFamily="2" charset="0"/>
              </a:rPr>
              <a:t>‘Associate Membership’</a:t>
            </a:r>
            <a:r>
              <a:rPr lang="en-GB" sz="2000" dirty="0">
                <a:latin typeface="PF DinText Pro Light " panose="02000000000000000000" pitchFamily="2" charset="0"/>
              </a:rPr>
              <a:t>: similar to above but with some free movement exemption and more </a:t>
            </a:r>
            <a:r>
              <a:rPr lang="en-GB" sz="2000" dirty="0" smtClean="0">
                <a:latin typeface="PF DinText Pro Light " panose="02000000000000000000" pitchFamily="2" charset="0"/>
              </a:rPr>
              <a:t>influence</a:t>
            </a:r>
            <a:endParaRPr lang="en-GB" sz="2000" dirty="0">
              <a:latin typeface="PF DinText Pro Light " panose="02000000000000000000" pitchFamily="2" charset="0"/>
            </a:endParaRPr>
          </a:p>
          <a:p>
            <a:pPr marL="161470" indent="-161470">
              <a:spcAft>
                <a:spcPts val="538"/>
              </a:spcAft>
              <a:buClr>
                <a:srgbClr val="11175E"/>
              </a:buClr>
              <a:buFont typeface="Wingdings" pitchFamily="2" charset="2"/>
              <a:buChar char="§"/>
            </a:pPr>
            <a:r>
              <a:rPr lang="en-GB" sz="2000" b="1" dirty="0">
                <a:latin typeface="PF DinText Pro Light " panose="02000000000000000000" pitchFamily="2" charset="0"/>
              </a:rPr>
              <a:t>‘Swiss Model’</a:t>
            </a:r>
            <a:r>
              <a:rPr lang="en-GB" sz="2000" dirty="0">
                <a:latin typeface="PF DinText Pro Light " panose="02000000000000000000" pitchFamily="2" charset="0"/>
              </a:rPr>
              <a:t>: European Free Trade Area plus bilateral agreements with the </a:t>
            </a:r>
            <a:r>
              <a:rPr lang="en-GB" sz="2000" dirty="0" smtClean="0">
                <a:latin typeface="PF DinText Pro Light " panose="02000000000000000000" pitchFamily="2" charset="0"/>
              </a:rPr>
              <a:t>EU</a:t>
            </a:r>
            <a:endParaRPr lang="en-GB" sz="2000" dirty="0">
              <a:latin typeface="PF DinText Pro Light " panose="02000000000000000000" pitchFamily="2" charset="0"/>
            </a:endParaRPr>
          </a:p>
          <a:p>
            <a:pPr marL="161470" indent="-161470">
              <a:spcAft>
                <a:spcPts val="538"/>
              </a:spcAft>
              <a:buClr>
                <a:srgbClr val="11175E"/>
              </a:buClr>
              <a:buFont typeface="Wingdings" pitchFamily="2" charset="2"/>
              <a:buChar char="§"/>
            </a:pPr>
            <a:r>
              <a:rPr lang="en-GB" sz="2000" b="1" dirty="0">
                <a:latin typeface="PF DinText Pro Light " panose="02000000000000000000" pitchFamily="2" charset="0"/>
              </a:rPr>
              <a:t>Turkish-style customs union</a:t>
            </a:r>
            <a:r>
              <a:rPr lang="en-GB" sz="2000" dirty="0">
                <a:latin typeface="PF DinText Pro Light " panose="02000000000000000000" pitchFamily="2" charset="0"/>
              </a:rPr>
              <a:t>: reduced restrictions on trade of certain goods with the </a:t>
            </a:r>
            <a:r>
              <a:rPr lang="en-GB" sz="2000" dirty="0" smtClean="0">
                <a:latin typeface="PF DinText Pro Light " panose="02000000000000000000" pitchFamily="2" charset="0"/>
              </a:rPr>
              <a:t>EU</a:t>
            </a:r>
            <a:endParaRPr lang="en-GB" sz="2000" dirty="0">
              <a:latin typeface="PF DinText Pro Light " panose="02000000000000000000" pitchFamily="2" charset="0"/>
            </a:endParaRPr>
          </a:p>
          <a:p>
            <a:pPr marL="161470" indent="-161470">
              <a:spcAft>
                <a:spcPts val="538"/>
              </a:spcAft>
              <a:buClr>
                <a:srgbClr val="11175E"/>
              </a:buClr>
              <a:buFont typeface="Wingdings" pitchFamily="2" charset="2"/>
              <a:buChar char="§"/>
            </a:pPr>
            <a:r>
              <a:rPr lang="en-GB" sz="2000" b="1" dirty="0">
                <a:latin typeface="PF DinText Pro Light " panose="02000000000000000000" pitchFamily="2" charset="0"/>
              </a:rPr>
              <a:t>WTO: </a:t>
            </a:r>
            <a:r>
              <a:rPr lang="en-GB" sz="2000" dirty="0">
                <a:latin typeface="PF DinText Pro Light " panose="02000000000000000000" pitchFamily="2" charset="0"/>
              </a:rPr>
              <a:t>no agreement is reached and the UK falls back on ‘most-favoured nation’ status from </a:t>
            </a:r>
            <a:r>
              <a:rPr lang="en-GB" sz="2000" dirty="0" smtClean="0">
                <a:latin typeface="PF DinText Pro Light " panose="02000000000000000000" pitchFamily="2" charset="0"/>
              </a:rPr>
              <a:t>WTO</a:t>
            </a:r>
            <a:endParaRPr lang="en-GB" sz="2000" b="1" dirty="0">
              <a:latin typeface="PF DinText Pro Light " panose="02000000000000000000" pitchFamily="2" charset="0"/>
            </a:endParaRPr>
          </a:p>
          <a:p>
            <a:endParaRPr lang="en-US" sz="1200" dirty="0">
              <a:latin typeface="PF DinText Pro Light 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UK </a:t>
            </a:r>
            <a:r>
              <a:rPr lang="en-US" dirty="0" smtClean="0">
                <a:latin typeface="PF DinText Pro Light " panose="02000000000000000000" pitchFamily="2" charset="0"/>
              </a:rPr>
              <a:t>sales impact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5041557"/>
            <a:ext cx="10398211" cy="1135405"/>
          </a:xfrm>
        </p:spPr>
        <p:txBody>
          <a:bodyPr>
            <a:normAutofit/>
          </a:bodyPr>
          <a:lstStyle/>
          <a:p>
            <a:pPr marL="450850" indent="-277813">
              <a:spcBef>
                <a:spcPts val="24"/>
              </a:spcBef>
            </a:pPr>
            <a:r>
              <a:rPr lang="en-US" sz="1800" b="1" dirty="0">
                <a:latin typeface="PF DinText Pro Light " panose="02000000000000000000" pitchFamily="2" charset="0"/>
                <a:cs typeface="Arial" pitchFamily="34" charset="0"/>
              </a:rPr>
              <a:t>Import reliance will be negative, </a:t>
            </a:r>
            <a:r>
              <a:rPr lang="en-US" sz="1800" dirty="0">
                <a:latin typeface="PF DinText Pro Light " panose="02000000000000000000" pitchFamily="2" charset="0"/>
                <a:cs typeface="Arial" pitchFamily="34" charset="0"/>
              </a:rPr>
              <a:t>sustained currency weakness will see prices rise</a:t>
            </a:r>
          </a:p>
          <a:p>
            <a:pPr marL="450850" indent="-277813">
              <a:spcBef>
                <a:spcPts val="24"/>
              </a:spcBef>
            </a:pPr>
            <a:endParaRPr lang="en-US" sz="1800" dirty="0">
              <a:latin typeface="PF DinText Pro Light " panose="02000000000000000000" pitchFamily="2" charset="0"/>
              <a:cs typeface="Arial" pitchFamily="34" charset="0"/>
            </a:endParaRPr>
          </a:p>
          <a:p>
            <a:pPr marL="450850" indent="-277813">
              <a:spcBef>
                <a:spcPts val="24"/>
              </a:spcBef>
            </a:pPr>
            <a:r>
              <a:rPr lang="en-US" sz="1800" b="1" dirty="0">
                <a:latin typeface="PF DinText Pro Light " panose="02000000000000000000" pitchFamily="2" charset="0"/>
                <a:cs typeface="Arial" pitchFamily="34" charset="0"/>
              </a:rPr>
              <a:t>Potential for M&amp;A in the retail segment, </a:t>
            </a:r>
            <a:r>
              <a:rPr lang="en-US" sz="1800" dirty="0">
                <a:latin typeface="PF DinText Pro Light " panose="02000000000000000000" pitchFamily="2" charset="0"/>
                <a:cs typeface="Arial" pitchFamily="34" charset="0"/>
              </a:rPr>
              <a:t>smaller dealers likely to struggle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281911683"/>
              </p:ext>
            </p:extLst>
          </p:nvPr>
        </p:nvGraphicFramePr>
        <p:xfrm>
          <a:off x="277817" y="1871422"/>
          <a:ext cx="5667632" cy="2809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035215719"/>
              </p:ext>
            </p:extLst>
          </p:nvPr>
        </p:nvGraphicFramePr>
        <p:xfrm>
          <a:off x="6302429" y="2015361"/>
          <a:ext cx="5175979" cy="3026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5842419" y="1772599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400" dirty="0">
                <a:latin typeface="PF DinText Pro Light " panose="02000000000000000000" pitchFamily="2" charset="0"/>
              </a:rPr>
              <a:t>UK Passenger Car Imports By Origin in 2015, % of Total Import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UK </a:t>
            </a:r>
            <a:r>
              <a:rPr lang="en-US" dirty="0" smtClean="0">
                <a:latin typeface="PF DinText Pro Light " panose="02000000000000000000" pitchFamily="2" charset="0"/>
              </a:rPr>
              <a:t>sales </a:t>
            </a:r>
            <a:r>
              <a:rPr lang="en-US" dirty="0">
                <a:latin typeface="PF DinText Pro Light " panose="02000000000000000000" pitchFamily="2" charset="0"/>
              </a:rPr>
              <a:t>i</a:t>
            </a:r>
            <a:r>
              <a:rPr lang="en-US" dirty="0" smtClean="0">
                <a:latin typeface="PF DinText Pro Light " panose="02000000000000000000" pitchFamily="2" charset="0"/>
              </a:rPr>
              <a:t>mpact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863" y="1742739"/>
            <a:ext cx="4583655" cy="4197556"/>
          </a:xfrm>
        </p:spPr>
        <p:txBody>
          <a:bodyPr>
            <a:normAutofit/>
          </a:bodyPr>
          <a:lstStyle/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Financed sales grew 10% in 2015, compared with 6.3% for total passenger car sales</a:t>
            </a:r>
          </a:p>
          <a:p>
            <a:pPr marL="638175" lvl="1" indent="-180975"/>
            <a:endParaRPr lang="en-GB" sz="1800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Sales to consumers on credit accounted for 81.4% of all sales to consumers, up from 75.9% in 2014</a:t>
            </a:r>
          </a:p>
          <a:p>
            <a:pPr marL="638175" lvl="1" indent="-180975"/>
            <a:endParaRPr lang="en-GB" sz="1800" i="1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Credit reliance erodes consumer confidence, especially when there is economic uncertainty</a:t>
            </a:r>
          </a:p>
          <a:p>
            <a:pPr marL="638175" lvl="1" indent="-180975"/>
            <a:endParaRPr lang="en-GB" sz="1800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Weak currency will add to total cost of buying a car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24956" y="1731764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400" dirty="0">
                <a:latin typeface="PF DinText Pro Light " panose="02000000000000000000" pitchFamily="2" charset="0"/>
              </a:rPr>
              <a:t>UK Passenger Car Sales By Finance Type, units and % of Total Sales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223954907"/>
              </p:ext>
            </p:extLst>
          </p:nvPr>
        </p:nvGraphicFramePr>
        <p:xfrm>
          <a:off x="5766099" y="2165999"/>
          <a:ext cx="5948979" cy="2997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UK </a:t>
            </a:r>
            <a:r>
              <a:rPr lang="en-US" dirty="0" smtClean="0">
                <a:latin typeface="PF DinText Pro Light " panose="02000000000000000000" pitchFamily="2" charset="0"/>
              </a:rPr>
              <a:t>manufacturing </a:t>
            </a:r>
            <a:r>
              <a:rPr lang="en-US" dirty="0">
                <a:latin typeface="PF DinText Pro Light " panose="02000000000000000000" pitchFamily="2" charset="0"/>
              </a:rPr>
              <a:t>i</a:t>
            </a:r>
            <a:r>
              <a:rPr lang="en-US" dirty="0" smtClean="0">
                <a:latin typeface="PF DinText Pro Light " panose="02000000000000000000" pitchFamily="2" charset="0"/>
              </a:rPr>
              <a:t>mpact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53963"/>
            <a:ext cx="11264153" cy="1640541"/>
          </a:xfrm>
        </p:spPr>
        <p:txBody>
          <a:bodyPr>
            <a:noAutofit/>
          </a:bodyPr>
          <a:lstStyle/>
          <a:p>
            <a:r>
              <a:rPr lang="en-GB" sz="1600" dirty="0">
                <a:latin typeface="PF DinText Pro Light " panose="02000000000000000000" pitchFamily="2" charset="0"/>
              </a:rPr>
              <a:t>Investment projects in the UK could be stalled, diverted to EU or scrapped altogether, due to uncertainty over a trade deal </a:t>
            </a:r>
          </a:p>
          <a:p>
            <a:endParaRPr lang="en-GB" sz="1600" dirty="0">
              <a:latin typeface="PF DinText Pro Light " panose="02000000000000000000" pitchFamily="2" charset="0"/>
            </a:endParaRPr>
          </a:p>
          <a:p>
            <a:r>
              <a:rPr lang="en-GB" sz="1600" dirty="0">
                <a:latin typeface="PF DinText Pro Light " panose="02000000000000000000" pitchFamily="2" charset="0"/>
              </a:rPr>
              <a:t>Labour shortages could worsen and costs rise, due to reliance on European skilled labour</a:t>
            </a:r>
          </a:p>
          <a:p>
            <a:endParaRPr lang="en-GB" sz="1600" dirty="0">
              <a:latin typeface="PF DinText Pro Light " panose="02000000000000000000" pitchFamily="2" charset="0"/>
            </a:endParaRPr>
          </a:p>
          <a:p>
            <a:r>
              <a:rPr lang="en-GB" sz="1600" dirty="0">
                <a:latin typeface="PF DinText Pro Light " panose="02000000000000000000" pitchFamily="2" charset="0"/>
              </a:rPr>
              <a:t>R&amp;D funding could be cut, which would also impact European companies using UK R&amp;D bases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0998" y="1484338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600" dirty="0">
                <a:latin typeface="PF DinText Pro Light " panose="02000000000000000000" pitchFamily="2" charset="0"/>
              </a:rPr>
              <a:t>Vehicle Production (LHS), Export Markets By % Of Total (RHS)</a:t>
            </a:r>
          </a:p>
        </p:txBody>
      </p:sp>
      <p:pic>
        <p:nvPicPr>
          <p:cNvPr id="6" name="Picture 2" descr="Importance Of Exports To EU Will Stall Invest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5575" y="1745651"/>
            <a:ext cx="7346845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39" y="418134"/>
            <a:ext cx="10515600" cy="1325563"/>
          </a:xfrm>
        </p:spPr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Regulatory </a:t>
            </a:r>
            <a:r>
              <a:rPr lang="en-US" dirty="0" smtClean="0">
                <a:latin typeface="PF DinText Pro Light " panose="02000000000000000000" pitchFamily="2" charset="0"/>
              </a:rPr>
              <a:t>impact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39" y="1613648"/>
            <a:ext cx="11264153" cy="4706470"/>
          </a:xfrm>
        </p:spPr>
        <p:txBody>
          <a:bodyPr>
            <a:noAutofit/>
          </a:bodyPr>
          <a:lstStyle/>
          <a:p>
            <a:pPr marL="180975" indent="-180975"/>
            <a:r>
              <a:rPr lang="en-GB" sz="1800" b="1" dirty="0">
                <a:latin typeface="PF DinText Pro Light " panose="02000000000000000000" pitchFamily="2" charset="0"/>
              </a:rPr>
              <a:t>UK industry could find itself outside of regulation negotiations</a:t>
            </a:r>
            <a:r>
              <a:rPr lang="en-GB" sz="1800" dirty="0">
                <a:latin typeface="PF DinText Pro Light " panose="02000000000000000000" pitchFamily="2" charset="0"/>
              </a:rPr>
              <a:t>, having less influence in the setting of standards</a:t>
            </a:r>
          </a:p>
          <a:p>
            <a:pPr marL="180975" indent="-180975"/>
            <a:endParaRPr lang="en-GB" sz="1800" dirty="0">
              <a:latin typeface="PF DinText Pro Light " panose="02000000000000000000" pitchFamily="2" charset="0"/>
            </a:endParaRPr>
          </a:p>
          <a:p>
            <a:pPr marL="180975" indent="-180975"/>
            <a:r>
              <a:rPr lang="en-GB" sz="1800" b="1" dirty="0">
                <a:latin typeface="PF DinText Pro Light " panose="02000000000000000000" pitchFamily="2" charset="0"/>
              </a:rPr>
              <a:t>Comes at a time when emission standards and testing are in focus</a:t>
            </a:r>
            <a:r>
              <a:rPr lang="en-GB" sz="1800" dirty="0">
                <a:latin typeface="PF DinText Pro Light " panose="02000000000000000000" pitchFamily="2" charset="0"/>
              </a:rPr>
              <a:t>, future standards and decisions over testing procedures to come</a:t>
            </a:r>
          </a:p>
          <a:p>
            <a:pPr marL="180975" indent="-180975"/>
            <a:endParaRPr lang="en-GB" sz="1800" dirty="0">
              <a:latin typeface="PF DinText Pro Light " panose="02000000000000000000" pitchFamily="2" charset="0"/>
            </a:endParaRPr>
          </a:p>
          <a:p>
            <a:pPr marL="180975" indent="-180975"/>
            <a:r>
              <a:rPr lang="en-GB" sz="1800" b="1" dirty="0">
                <a:latin typeface="PF DinText Pro Light " panose="02000000000000000000" pitchFamily="2" charset="0"/>
              </a:rPr>
              <a:t>Would also leave the UK outside of setting regulation for some of the biggest areas of development in the industry for decades</a:t>
            </a:r>
            <a:r>
              <a:rPr lang="en-GB" sz="1800" dirty="0">
                <a:latin typeface="PF DinText Pro Light " panose="02000000000000000000" pitchFamily="2" charset="0"/>
              </a:rPr>
              <a:t>:</a:t>
            </a:r>
          </a:p>
          <a:p>
            <a:pPr marL="180975" indent="-180975" algn="ctr"/>
            <a:r>
              <a:rPr lang="en-GB" sz="1800" dirty="0">
                <a:latin typeface="PF DinText Pro Light " panose="02000000000000000000" pitchFamily="2" charset="0"/>
              </a:rPr>
              <a:t>Connected Cars</a:t>
            </a:r>
          </a:p>
          <a:p>
            <a:pPr marL="180975" indent="-180975" algn="ctr"/>
            <a:r>
              <a:rPr lang="en-GB" sz="1800" dirty="0">
                <a:latin typeface="PF DinText Pro Light " panose="02000000000000000000" pitchFamily="2" charset="0"/>
              </a:rPr>
              <a:t>Autonomous Cars</a:t>
            </a:r>
          </a:p>
          <a:p>
            <a:pPr marL="180975" indent="-180975" algn="ctr"/>
            <a:r>
              <a:rPr lang="en-GB" sz="1800" dirty="0">
                <a:latin typeface="PF DinText Pro Light " panose="02000000000000000000" pitchFamily="2" charset="0"/>
              </a:rPr>
              <a:t>Ride-sharing and Car-sharing</a:t>
            </a:r>
          </a:p>
          <a:p>
            <a:pPr marL="180975" indent="-180975"/>
            <a:endParaRPr lang="en-GB" sz="1800" dirty="0">
              <a:latin typeface="PF DinText Pro Light " panose="02000000000000000000" pitchFamily="2" charset="0"/>
            </a:endParaRPr>
          </a:p>
          <a:p>
            <a:r>
              <a:rPr lang="en-GB" sz="1800" b="1" dirty="0">
                <a:latin typeface="PF DinText Pro Light " panose="02000000000000000000" pitchFamily="2" charset="0"/>
              </a:rPr>
              <a:t>European producers would be in a much stronger bargaining position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Brexit </a:t>
            </a:r>
            <a:r>
              <a:rPr lang="en-US" dirty="0" smtClean="0">
                <a:latin typeface="PF DinText Pro Light " panose="02000000000000000000" pitchFamily="2" charset="0"/>
              </a:rPr>
              <a:t>opportunities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39" y="1613648"/>
            <a:ext cx="11264153" cy="1581373"/>
          </a:xfrm>
        </p:spPr>
        <p:txBody>
          <a:bodyPr>
            <a:noAutofit/>
          </a:bodyPr>
          <a:lstStyle/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Short-term sterling depreciation will give exports a competitive edge</a:t>
            </a:r>
          </a:p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Increase in repatriated earnings for premium brands that have struggled to make a profit</a:t>
            </a:r>
          </a:p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Exports to non-EU destinations have already been increasing and offer an opportunity for growth</a:t>
            </a:r>
          </a:p>
          <a:p>
            <a:pPr marL="638175" lvl="1" indent="-180975"/>
            <a:r>
              <a:rPr lang="en-GB" sz="1800" dirty="0">
                <a:latin typeface="PF DinText Pro Light " panose="02000000000000000000" pitchFamily="2" charset="0"/>
              </a:rPr>
              <a:t>Advantages more on the premium side as volume brands often rely on EU for components</a:t>
            </a:r>
          </a:p>
          <a:p>
            <a:pPr marL="180975" indent="-180975"/>
            <a:endParaRPr lang="en-GB" sz="1800" b="1" dirty="0">
              <a:latin typeface="PF DinText Pro Light " panose="02000000000000000000" pitchFamily="2" charset="0"/>
            </a:endParaRPr>
          </a:p>
        </p:txBody>
      </p:sp>
      <p:pic>
        <p:nvPicPr>
          <p:cNvPr id="4" name="Picture 4" descr="UK - Motor Vehicle* Exports, USD m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2396" y="3195021"/>
            <a:ext cx="5035326" cy="2761722"/>
          </a:xfrm>
          <a:prstGeom prst="rect">
            <a:avLst/>
          </a:prstGeom>
          <a:noFill/>
        </p:spPr>
      </p:pic>
      <p:pic>
        <p:nvPicPr>
          <p:cNvPr id="5" name="Picture 2" descr="UK - Change In Autos Exports By Top Non-EU Destinations, 2005-2015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3552" y="3139315"/>
            <a:ext cx="4750248" cy="296890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03352" y="5989088"/>
            <a:ext cx="36004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</a:t>
            </a:r>
            <a:r>
              <a:rPr lang="en-GB" sz="1000" i="1" dirty="0" err="1"/>
              <a:t>TradeMap</a:t>
            </a:r>
            <a:endParaRPr lang="en-GB" sz="1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0391800" y="5989088"/>
            <a:ext cx="36004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ITC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1847" y="3008788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PF DinText Pro Light " panose="02000000000000000000" pitchFamily="2" charset="0"/>
              </a:rPr>
              <a:t>UK Motor Vehicle Exports (</a:t>
            </a:r>
            <a:r>
              <a:rPr lang="en-GB" sz="1400" dirty="0" err="1">
                <a:latin typeface="PF DinText Pro Light " panose="02000000000000000000" pitchFamily="2" charset="0"/>
              </a:rPr>
              <a:t>USDmn</a:t>
            </a:r>
            <a:r>
              <a:rPr lang="en-GB" sz="1400" dirty="0">
                <a:latin typeface="PF DinText Pro Light " panose="02000000000000000000" pitchFamily="2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2432" y="2970151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PF DinText Pro Light " panose="02000000000000000000" pitchFamily="2" charset="0"/>
              </a:rPr>
              <a:t>Change In Autos Exports To Non-EU Destinations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Fleet </a:t>
            </a:r>
            <a:r>
              <a:rPr lang="en-US" dirty="0" smtClean="0">
                <a:latin typeface="PF DinText Pro Light " panose="02000000000000000000" pitchFamily="2" charset="0"/>
              </a:rPr>
              <a:t>still </a:t>
            </a:r>
            <a:r>
              <a:rPr lang="en-US" dirty="0">
                <a:latin typeface="PF DinText Pro Light " panose="02000000000000000000" pitchFamily="2" charset="0"/>
              </a:rPr>
              <a:t>g</a:t>
            </a:r>
            <a:r>
              <a:rPr lang="en-US" dirty="0" smtClean="0">
                <a:latin typeface="PF DinText Pro Light " panose="02000000000000000000" pitchFamily="2" charset="0"/>
              </a:rPr>
              <a:t>rowing...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39" y="1613648"/>
            <a:ext cx="4637443" cy="3872752"/>
          </a:xfrm>
        </p:spPr>
        <p:txBody>
          <a:bodyPr>
            <a:noAutofit/>
          </a:bodyPr>
          <a:lstStyle/>
          <a:p>
            <a:pPr marL="638175" lvl="1" indent="-180975"/>
            <a:r>
              <a:rPr lang="en-GB" sz="2000" dirty="0">
                <a:latin typeface="PF DinText Pro Light " panose="02000000000000000000" pitchFamily="2" charset="0"/>
              </a:rPr>
              <a:t>Fleet growth will remain positive but not at the highs seen in 2011 to 2015</a:t>
            </a:r>
            <a:br>
              <a:rPr lang="en-GB" sz="2000" dirty="0">
                <a:latin typeface="PF DinText Pro Light " panose="02000000000000000000" pitchFamily="2" charset="0"/>
              </a:rPr>
            </a:br>
            <a:endParaRPr lang="en-GB" sz="2000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2000" dirty="0">
                <a:latin typeface="PF DinText Pro Light " panose="02000000000000000000" pitchFamily="2" charset="0"/>
              </a:rPr>
              <a:t>Commercial vehicle fleet growth will be higher than passenger cars</a:t>
            </a:r>
            <a:br>
              <a:rPr lang="en-GB" sz="2000" dirty="0">
                <a:latin typeface="PF DinText Pro Light " panose="02000000000000000000" pitchFamily="2" charset="0"/>
              </a:rPr>
            </a:br>
            <a:endParaRPr lang="en-GB" sz="2000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2000" dirty="0">
                <a:latin typeface="PF DinText Pro Light " panose="02000000000000000000" pitchFamily="2" charset="0"/>
              </a:rPr>
              <a:t>Car fleet hit 30mn units for the first time in 2015</a:t>
            </a:r>
            <a:br>
              <a:rPr lang="en-GB" sz="2000" dirty="0">
                <a:latin typeface="PF DinText Pro Light " panose="02000000000000000000" pitchFamily="2" charset="0"/>
              </a:rPr>
            </a:br>
            <a:endParaRPr lang="en-GB" sz="2000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2000" dirty="0">
                <a:latin typeface="PF DinText Pro Light " panose="02000000000000000000" pitchFamily="2" charset="0"/>
              </a:rPr>
              <a:t>Used car market hitting record levels with PCPs playing a role</a:t>
            </a:r>
          </a:p>
          <a:p>
            <a:pPr marL="180975" indent="-180975"/>
            <a:endParaRPr lang="en-GB" sz="2000" b="1" dirty="0">
              <a:latin typeface="PF DinText Pro Light 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09464" y="6083116"/>
            <a:ext cx="36004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Dept for Transport, BMI forecasts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8023" y="1623569"/>
            <a:ext cx="5501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PF DinText Pro Light " panose="02000000000000000000" pitchFamily="2" charset="0"/>
              </a:rPr>
              <a:t>Vehicle Fleet By Segment, units (LHS) And Fleet Growth, % chg y-o-y (RHS)</a:t>
            </a: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1152623"/>
              </p:ext>
            </p:extLst>
          </p:nvPr>
        </p:nvGraphicFramePr>
        <p:xfrm>
          <a:off x="5599201" y="2506374"/>
          <a:ext cx="6319284" cy="345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Regulatory </a:t>
            </a:r>
            <a:r>
              <a:rPr lang="en-US" dirty="0" smtClean="0">
                <a:latin typeface="PF DinText Pro Light " panose="02000000000000000000" pitchFamily="2" charset="0"/>
              </a:rPr>
              <a:t>risk </a:t>
            </a:r>
            <a:r>
              <a:rPr lang="en-US" dirty="0">
                <a:latin typeface="PF DinText Pro Light " panose="02000000000000000000" pitchFamily="2" charset="0"/>
              </a:rPr>
              <a:t>t</a:t>
            </a:r>
            <a:r>
              <a:rPr lang="en-US" dirty="0" smtClean="0">
                <a:latin typeface="PF DinText Pro Light " panose="02000000000000000000" pitchFamily="2" charset="0"/>
              </a:rPr>
              <a:t>o </a:t>
            </a:r>
            <a:r>
              <a:rPr lang="en-US" dirty="0">
                <a:latin typeface="PF DinText Pro Light " panose="02000000000000000000" pitchFamily="2" charset="0"/>
              </a:rPr>
              <a:t>f</a:t>
            </a:r>
            <a:r>
              <a:rPr lang="en-US" dirty="0" smtClean="0">
                <a:latin typeface="PF DinText Pro Light " panose="02000000000000000000" pitchFamily="2" charset="0"/>
              </a:rPr>
              <a:t>leet </a:t>
            </a:r>
            <a:r>
              <a:rPr lang="en-US" dirty="0">
                <a:latin typeface="PF DinText Pro Light " panose="02000000000000000000" pitchFamily="2" charset="0"/>
              </a:rPr>
              <a:t>g</a:t>
            </a:r>
            <a:r>
              <a:rPr lang="en-US" dirty="0" smtClean="0">
                <a:latin typeface="PF DinText Pro Light " panose="02000000000000000000" pitchFamily="2" charset="0"/>
              </a:rPr>
              <a:t>rowth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185" y="4771017"/>
            <a:ext cx="11091134" cy="2299849"/>
          </a:xfrm>
        </p:spPr>
        <p:txBody>
          <a:bodyPr>
            <a:noAutofit/>
          </a:bodyPr>
          <a:lstStyle/>
          <a:p>
            <a:pPr marL="638175" lvl="1" indent="-180975"/>
            <a:r>
              <a:rPr lang="en-GB" sz="1700" dirty="0">
                <a:latin typeface="PF DinText Pro Light " panose="02000000000000000000" pitchFamily="2" charset="0"/>
              </a:rPr>
              <a:t>Moves to cut emissions in London by charging pre-2005 light commercial vehicles  to enter the city, plus proposals for a diesel scrappage scheme threaten fleet </a:t>
            </a:r>
            <a:r>
              <a:rPr lang="en-GB" sz="1700" dirty="0" smtClean="0">
                <a:latin typeface="PF DinText Pro Light " panose="02000000000000000000" pitchFamily="2" charset="0"/>
              </a:rPr>
              <a:t>growth</a:t>
            </a:r>
            <a:endParaRPr lang="en-GB" sz="1700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1700" dirty="0">
                <a:latin typeface="PF DinText Pro Light " panose="02000000000000000000" pitchFamily="2" charset="0"/>
              </a:rPr>
              <a:t>At 8% of the total UK vehicle fleet, changes in London would have a bigger impact than other European capitals – </a:t>
            </a:r>
            <a:r>
              <a:rPr lang="en-GB" sz="1700" dirty="0" smtClean="0">
                <a:latin typeface="PF DinText Pro Light " panose="02000000000000000000" pitchFamily="2" charset="0"/>
              </a:rPr>
              <a:t/>
            </a:r>
            <a:br>
              <a:rPr lang="en-GB" sz="1700" dirty="0" smtClean="0">
                <a:latin typeface="PF DinText Pro Light " panose="02000000000000000000" pitchFamily="2" charset="0"/>
              </a:rPr>
            </a:br>
            <a:r>
              <a:rPr lang="en-GB" sz="1700" dirty="0" err="1" smtClean="0">
                <a:latin typeface="PF DinText Pro Light " panose="02000000000000000000" pitchFamily="2" charset="0"/>
              </a:rPr>
              <a:t>eg</a:t>
            </a:r>
            <a:r>
              <a:rPr lang="en-GB" sz="1700" dirty="0" smtClean="0">
                <a:latin typeface="PF DinText Pro Light " panose="02000000000000000000" pitchFamily="2" charset="0"/>
              </a:rPr>
              <a:t> </a:t>
            </a:r>
            <a:r>
              <a:rPr lang="en-GB" sz="1700" dirty="0">
                <a:latin typeface="PF DinText Pro Light " panose="02000000000000000000" pitchFamily="2" charset="0"/>
              </a:rPr>
              <a:t>Paris at 2% of national </a:t>
            </a:r>
            <a:r>
              <a:rPr lang="en-GB" sz="1700" dirty="0" smtClean="0">
                <a:latin typeface="PF DinText Pro Light " panose="02000000000000000000" pitchFamily="2" charset="0"/>
              </a:rPr>
              <a:t>total</a:t>
            </a:r>
            <a:endParaRPr lang="en-GB" sz="1700" dirty="0">
              <a:latin typeface="PF DinText Pro Light " panose="02000000000000000000" pitchFamily="2" charset="0"/>
            </a:endParaRPr>
          </a:p>
          <a:p>
            <a:pPr marL="638175" lvl="1" indent="-180975"/>
            <a:r>
              <a:rPr lang="en-GB" sz="1700" dirty="0">
                <a:latin typeface="PF DinText Pro Light " panose="02000000000000000000" pitchFamily="2" charset="0"/>
              </a:rPr>
              <a:t>If regulations were adopted nationally, it would become a much bigger threat to fleet </a:t>
            </a:r>
            <a:r>
              <a:rPr lang="en-GB" sz="1700" dirty="0" smtClean="0">
                <a:latin typeface="PF DinText Pro Light " panose="02000000000000000000" pitchFamily="2" charset="0"/>
              </a:rPr>
              <a:t>growth</a:t>
            </a:r>
            <a:endParaRPr lang="en-GB" sz="1700" dirty="0">
              <a:latin typeface="PF DinText Pro Light " panose="02000000000000000000" pitchFamily="2" charset="0"/>
            </a:endParaRPr>
          </a:p>
          <a:p>
            <a:pPr marL="638175" lvl="1" indent="-180975">
              <a:buNone/>
            </a:pPr>
            <a:r>
              <a:rPr lang="en-GB" sz="1700" dirty="0">
                <a:latin typeface="PF DinText Pro Light " panose="02000000000000000000" pitchFamily="2" charset="0"/>
              </a:rPr>
              <a:t/>
            </a:r>
            <a:br>
              <a:rPr lang="en-GB" sz="1700" dirty="0">
                <a:latin typeface="PF DinText Pro Light " panose="02000000000000000000" pitchFamily="2" charset="0"/>
              </a:rPr>
            </a:br>
            <a:endParaRPr lang="en-GB" sz="1700" dirty="0">
              <a:latin typeface="PF DinText Pro Light " panose="02000000000000000000" pitchFamily="2" charset="0"/>
            </a:endParaRPr>
          </a:p>
          <a:p>
            <a:pPr marL="180975" indent="-180975"/>
            <a:endParaRPr lang="en-GB" sz="1700" b="1" dirty="0">
              <a:latin typeface="PF DinText Pro Light " panose="02000000000000000000" pitchFamily="2" charset="0"/>
            </a:endParaRPr>
          </a:p>
        </p:txBody>
      </p:sp>
      <p:pic>
        <p:nvPicPr>
          <p:cNvPr id="8" name="Picture 4" descr="High Share Of Older Cars Creates Risk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6484" y="1934824"/>
            <a:ext cx="7234535" cy="279914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520371" y="1559226"/>
            <a:ext cx="7151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PF DinText Pro Light " panose="02000000000000000000" pitchFamily="2" charset="0"/>
              </a:rPr>
              <a:t>UK Passenger Car Fleet By Age, </a:t>
            </a:r>
            <a:r>
              <a:rPr lang="en-GB" sz="1600" dirty="0" err="1">
                <a:latin typeface="PF DinText Pro Light " panose="02000000000000000000" pitchFamily="2" charset="0"/>
              </a:rPr>
              <a:t>mn</a:t>
            </a:r>
            <a:r>
              <a:rPr lang="en-GB" sz="1600" dirty="0">
                <a:latin typeface="PF DinText Pro Light " panose="02000000000000000000" pitchFamily="2" charset="0"/>
              </a:rPr>
              <a:t> units (LHS) , Cars Impacted % Of Total (RHS)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71628" y="4404721"/>
            <a:ext cx="1871499" cy="1592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FLA, SMMT, BMI estimates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Future </a:t>
            </a:r>
            <a:r>
              <a:rPr lang="en-US" dirty="0" smtClean="0">
                <a:latin typeface="PF DinText Pro Light " panose="02000000000000000000" pitchFamily="2" charset="0"/>
              </a:rPr>
              <a:t>risks </a:t>
            </a:r>
            <a:r>
              <a:rPr lang="en-US" dirty="0">
                <a:latin typeface="PF DinText Pro Light " panose="02000000000000000000" pitchFamily="2" charset="0"/>
              </a:rPr>
              <a:t>t</a:t>
            </a:r>
            <a:r>
              <a:rPr lang="en-US" dirty="0" smtClean="0">
                <a:latin typeface="PF DinText Pro Light " panose="02000000000000000000" pitchFamily="2" charset="0"/>
              </a:rPr>
              <a:t>o </a:t>
            </a:r>
            <a:r>
              <a:rPr lang="en-US" dirty="0">
                <a:latin typeface="PF DinText Pro Light " panose="02000000000000000000" pitchFamily="2" charset="0"/>
              </a:rPr>
              <a:t>n</a:t>
            </a:r>
            <a:r>
              <a:rPr lang="en-US" dirty="0" smtClean="0">
                <a:latin typeface="PF DinText Pro Light " panose="02000000000000000000" pitchFamily="2" charset="0"/>
              </a:rPr>
              <a:t>ew </a:t>
            </a:r>
            <a:r>
              <a:rPr lang="en-US" dirty="0">
                <a:latin typeface="PF DinText Pro Light " panose="02000000000000000000" pitchFamily="2" charset="0"/>
              </a:rPr>
              <a:t>s</a:t>
            </a:r>
            <a:r>
              <a:rPr lang="en-US" dirty="0" smtClean="0">
                <a:latin typeface="PF DinText Pro Light " panose="02000000000000000000" pitchFamily="2" charset="0"/>
              </a:rPr>
              <a:t>ales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10014"/>
            <a:ext cx="4571999" cy="4034118"/>
          </a:xfrm>
        </p:spPr>
        <p:txBody>
          <a:bodyPr>
            <a:noAutofit/>
          </a:bodyPr>
          <a:lstStyle/>
          <a:p>
            <a:r>
              <a:rPr lang="en-GB" sz="2400" dirty="0">
                <a:latin typeface="PF DinText Pro Light " panose="02000000000000000000" pitchFamily="2" charset="0"/>
                <a:cs typeface="Arial" pitchFamily="34" charset="0"/>
              </a:rPr>
              <a:t>Total number of licence holders still growing but increase is decelerating</a:t>
            </a:r>
          </a:p>
          <a:p>
            <a:endParaRPr lang="en-GB" sz="24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400" dirty="0">
                <a:latin typeface="PF DinText Pro Light " panose="02000000000000000000" pitchFamily="2" charset="0"/>
                <a:cs typeface="Arial" pitchFamily="34" charset="0"/>
              </a:rPr>
              <a:t>Youngest age groups in steady decline</a:t>
            </a:r>
          </a:p>
          <a:p>
            <a:endParaRPr lang="en-GB" sz="24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400" dirty="0">
                <a:latin typeface="PF DinText Pro Light " panose="02000000000000000000" pitchFamily="2" charset="0"/>
                <a:cs typeface="Arial" pitchFamily="34" charset="0"/>
              </a:rPr>
              <a:t>Growing cost of ownership and boom in alternatives changing consumer sentiment</a:t>
            </a:r>
          </a:p>
          <a:p>
            <a:pPr marL="638175" lvl="1" indent="-180975">
              <a:buNone/>
            </a:pPr>
            <a:r>
              <a:rPr lang="en-GB" sz="1800" dirty="0">
                <a:latin typeface="PF DinText Pro Light " panose="02000000000000000000" pitchFamily="2" charset="0"/>
              </a:rPr>
              <a:t/>
            </a:r>
            <a:br>
              <a:rPr lang="en-GB" sz="1800" dirty="0">
                <a:latin typeface="PF DinText Pro Light " panose="02000000000000000000" pitchFamily="2" charset="0"/>
              </a:rPr>
            </a:br>
            <a:endParaRPr lang="en-GB" sz="1800" dirty="0">
              <a:latin typeface="PF DinText Pro Light " panose="02000000000000000000" pitchFamily="2" charset="0"/>
            </a:endParaRPr>
          </a:p>
          <a:p>
            <a:pPr marL="180975" indent="-180975"/>
            <a:endParaRPr lang="en-GB" sz="1800" b="1" dirty="0">
              <a:latin typeface="PF DinText Pro Light 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91800" y="5386906"/>
            <a:ext cx="36004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Dept for Transport</a:t>
            </a:r>
          </a:p>
        </p:txBody>
      </p:sp>
      <p:pic>
        <p:nvPicPr>
          <p:cNvPr id="10" name="Chart 1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7197" y="1916046"/>
            <a:ext cx="6182273" cy="332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Market </a:t>
            </a:r>
            <a:r>
              <a:rPr lang="en-US" dirty="0" smtClean="0">
                <a:latin typeface="PF DinText Pro Light " panose="02000000000000000000" pitchFamily="2" charset="0"/>
              </a:rPr>
              <a:t>opportunities </a:t>
            </a:r>
            <a:r>
              <a:rPr lang="en-US" dirty="0">
                <a:latin typeface="PF DinText Pro Light " panose="02000000000000000000" pitchFamily="2" charset="0"/>
              </a:rPr>
              <a:t>- Connectivity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4182"/>
            <a:ext cx="4571999" cy="4034118"/>
          </a:xfrm>
        </p:spPr>
        <p:txBody>
          <a:bodyPr>
            <a:noAutofit/>
          </a:bodyPr>
          <a:lstStyle/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Modern Transport bill aims to make the country a leader in automotive tech – connected, </a:t>
            </a:r>
            <a:r>
              <a:rPr lang="en-GB" sz="2000" dirty="0" smtClean="0">
                <a:latin typeface="PF DinText Pro Light " panose="02000000000000000000" pitchFamily="2" charset="0"/>
                <a:cs typeface="Arial" pitchFamily="34" charset="0"/>
              </a:rPr>
              <a:t>autonomous, electric</a:t>
            </a:r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Growth in combined car ownership and 3G/4G subscribers bodes well for </a:t>
            </a:r>
            <a:r>
              <a:rPr lang="en-GB" sz="2000" dirty="0" smtClean="0">
                <a:latin typeface="PF DinText Pro Light " panose="02000000000000000000" pitchFamily="2" charset="0"/>
                <a:cs typeface="Arial" pitchFamily="34" charset="0"/>
              </a:rPr>
              <a:t>uptake</a:t>
            </a:r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BT/EE’s scale of LTE coverage can be leveraged for </a:t>
            </a:r>
            <a:r>
              <a:rPr lang="en-GB" sz="2000" dirty="0" smtClean="0">
                <a:latin typeface="PF DinText Pro Light " panose="02000000000000000000" pitchFamily="2" charset="0"/>
                <a:cs typeface="Arial" pitchFamily="34" charset="0"/>
              </a:rPr>
              <a:t>connectivity</a:t>
            </a:r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pPr marL="638175" lvl="1" indent="-180975">
              <a:buNone/>
            </a:pPr>
            <a:r>
              <a:rPr lang="en-GB" sz="1800" dirty="0">
                <a:latin typeface="PF DinText Pro Light " panose="02000000000000000000" pitchFamily="2" charset="0"/>
              </a:rPr>
              <a:t/>
            </a:r>
            <a:br>
              <a:rPr lang="en-GB" sz="1800" dirty="0">
                <a:latin typeface="PF DinText Pro Light " panose="02000000000000000000" pitchFamily="2" charset="0"/>
              </a:rPr>
            </a:br>
            <a:endParaRPr lang="en-GB" sz="1800" dirty="0">
              <a:latin typeface="PF DinText Pro Light " panose="02000000000000000000" pitchFamily="2" charset="0"/>
            </a:endParaRPr>
          </a:p>
          <a:p>
            <a:pPr marL="180975" indent="-180975"/>
            <a:endParaRPr lang="en-GB" sz="1800" b="1" dirty="0">
              <a:latin typeface="PF DinText Pro Light 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1763" y="6038076"/>
            <a:ext cx="36004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BMI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20622002"/>
              </p:ext>
            </p:extLst>
          </p:nvPr>
        </p:nvGraphicFramePr>
        <p:xfrm>
          <a:off x="5895190" y="2809034"/>
          <a:ext cx="5755341" cy="315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6105306" y="1934182"/>
            <a:ext cx="48031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PF DinText Pro Light " panose="02000000000000000000" pitchFamily="2" charset="0"/>
              </a:rPr>
              <a:t>A Mature Market In Both Industries</a:t>
            </a:r>
            <a:endParaRPr lang="en-GB" sz="2000" dirty="0">
              <a:latin typeface="PF DinText Pro Light " panose="02000000000000000000" pitchFamily="2" charset="0"/>
            </a:endParaRPr>
          </a:p>
          <a:p>
            <a:pPr algn="ctr"/>
            <a:r>
              <a:rPr lang="en-GB" dirty="0">
                <a:latin typeface="PF DinText Pro Light " panose="02000000000000000000" pitchFamily="2" charset="0"/>
              </a:rPr>
              <a:t>Passenger Cars And 3/4G Penetration, 2014-2020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Market </a:t>
            </a:r>
            <a:r>
              <a:rPr lang="en-US" dirty="0" smtClean="0">
                <a:latin typeface="PF DinText Pro Light " panose="02000000000000000000" pitchFamily="2" charset="0"/>
              </a:rPr>
              <a:t>opportunities </a:t>
            </a:r>
            <a:r>
              <a:rPr lang="en-US" dirty="0">
                <a:latin typeface="PF DinText Pro Light " panose="02000000000000000000" pitchFamily="2" charset="0"/>
              </a:rPr>
              <a:t>– Alternative Fuels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78428"/>
            <a:ext cx="4571999" cy="4034118"/>
          </a:xfrm>
        </p:spPr>
        <p:txBody>
          <a:bodyPr>
            <a:noAutofit/>
          </a:bodyPr>
          <a:lstStyle/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Strongest growing fuel category, but from a much lower base</a:t>
            </a:r>
          </a:p>
          <a:p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Petrol-electric hybrids account for biggest volumes, but highest growth comes from plug-in ‘other electric’</a:t>
            </a:r>
          </a:p>
          <a:p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Diesel-electric is the only AFV segment to decline in 9M16 – 62.3%</a:t>
            </a:r>
          </a:p>
          <a:p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Traditional diesel sales still growing</a:t>
            </a:r>
          </a:p>
          <a:p>
            <a:pPr marL="638175" lvl="1" indent="-180975">
              <a:buNone/>
            </a:pPr>
            <a:r>
              <a:rPr lang="en-GB" sz="1800" dirty="0">
                <a:latin typeface="PF DinText Pro Light " panose="02000000000000000000" pitchFamily="2" charset="0"/>
              </a:rPr>
              <a:t/>
            </a:r>
            <a:br>
              <a:rPr lang="en-GB" sz="1800" dirty="0">
                <a:latin typeface="PF DinText Pro Light " panose="02000000000000000000" pitchFamily="2" charset="0"/>
              </a:rPr>
            </a:br>
            <a:endParaRPr lang="en-GB" sz="1800" dirty="0">
              <a:latin typeface="PF DinText Pro Light " panose="02000000000000000000" pitchFamily="2" charset="0"/>
            </a:endParaRPr>
          </a:p>
          <a:p>
            <a:pPr marL="180975" indent="-180975"/>
            <a:endParaRPr lang="en-GB" sz="1800" b="1" dirty="0">
              <a:latin typeface="PF DinText Pro Light 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0377" y="5742461"/>
            <a:ext cx="36004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SMMT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6196405" y="2724374"/>
          <a:ext cx="54989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6096000" y="2052050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600" dirty="0">
                <a:latin typeface="PF DinText Pro Light " panose="02000000000000000000" pitchFamily="2" charset="0"/>
              </a:rPr>
              <a:t>UK Alternative Fuel Vehicle Sales, units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8261873" y="2786231"/>
            <a:ext cx="1430767" cy="39803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412480" y="2528047"/>
            <a:ext cx="9789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24.3%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DinText Pro Light " panose="02000000000000000000" pitchFamily="2" charset="0"/>
              </a:rPr>
              <a:t>Market </a:t>
            </a:r>
            <a:r>
              <a:rPr lang="en-US" dirty="0" smtClean="0">
                <a:latin typeface="PF DinText Pro Light " panose="02000000000000000000" pitchFamily="2" charset="0"/>
              </a:rPr>
              <a:t>opportunities </a:t>
            </a:r>
            <a:r>
              <a:rPr lang="en-US" dirty="0">
                <a:latin typeface="PF DinText Pro Light " panose="02000000000000000000" pitchFamily="2" charset="0"/>
              </a:rPr>
              <a:t>- Autonomy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1907"/>
            <a:ext cx="4571999" cy="4034118"/>
          </a:xfrm>
        </p:spPr>
        <p:txBody>
          <a:bodyPr>
            <a:noAutofit/>
          </a:bodyPr>
          <a:lstStyle/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Delphi Automotive joining with Mobileye for autonomous tech takes advantage of industry </a:t>
            </a:r>
            <a:r>
              <a:rPr lang="en-GB" sz="2000" dirty="0" smtClean="0">
                <a:latin typeface="PF DinText Pro Light " panose="02000000000000000000" pitchFamily="2" charset="0"/>
                <a:cs typeface="Arial" pitchFamily="34" charset="0"/>
              </a:rPr>
              <a:t>trends</a:t>
            </a:r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Combined expertise create ‘one-stop shop’ for </a:t>
            </a:r>
            <a:r>
              <a:rPr lang="en-GB" sz="2000" dirty="0" smtClean="0">
                <a:latin typeface="PF DinText Pro Light " panose="02000000000000000000" pitchFamily="2" charset="0"/>
                <a:cs typeface="Arial" pitchFamily="34" charset="0"/>
              </a:rPr>
              <a:t>autonomy</a:t>
            </a:r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r>
              <a:rPr lang="en-GB" sz="2000" dirty="0">
                <a:latin typeface="PF DinText Pro Light " panose="02000000000000000000" pitchFamily="2" charset="0"/>
                <a:cs typeface="Arial" pitchFamily="34" charset="0"/>
              </a:rPr>
              <a:t>Well placed to service OEMs without that don’t have their own autonomy </a:t>
            </a:r>
            <a:r>
              <a:rPr lang="en-GB" sz="2000" dirty="0" smtClean="0">
                <a:latin typeface="PF DinText Pro Light " panose="02000000000000000000" pitchFamily="2" charset="0"/>
                <a:cs typeface="Arial" pitchFamily="34" charset="0"/>
              </a:rPr>
              <a:t>programmes</a:t>
            </a:r>
            <a:endParaRPr lang="en-GB" sz="2000" dirty="0">
              <a:latin typeface="PF DinText Pro Light " panose="02000000000000000000" pitchFamily="2" charset="0"/>
              <a:cs typeface="Arial" pitchFamily="34" charset="0"/>
            </a:endParaRPr>
          </a:p>
          <a:p>
            <a:pPr marL="638175" lvl="1" indent="-180975">
              <a:buNone/>
            </a:pPr>
            <a:r>
              <a:rPr lang="en-GB" sz="1800" dirty="0">
                <a:latin typeface="PF DinText Pro Light " panose="02000000000000000000" pitchFamily="2" charset="0"/>
              </a:rPr>
              <a:t/>
            </a:r>
            <a:br>
              <a:rPr lang="en-GB" sz="1800" dirty="0">
                <a:latin typeface="PF DinText Pro Light " panose="02000000000000000000" pitchFamily="2" charset="0"/>
              </a:rPr>
            </a:br>
            <a:endParaRPr lang="en-GB" sz="1800" dirty="0">
              <a:latin typeface="PF DinText Pro Light " panose="02000000000000000000" pitchFamily="2" charset="0"/>
            </a:endParaRPr>
          </a:p>
          <a:p>
            <a:pPr marL="180975" indent="-180975"/>
            <a:endParaRPr lang="en-GB" sz="1800" b="1" dirty="0">
              <a:latin typeface="PF DinText Pro Light 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0377" y="5742461"/>
            <a:ext cx="36004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i="1" dirty="0"/>
              <a:t>Source: </a:t>
            </a:r>
            <a:r>
              <a:rPr lang="en-GB" sz="1000" i="1" dirty="0" err="1"/>
              <a:t>Mobileye</a:t>
            </a:r>
            <a:endParaRPr lang="en-GB" sz="1000" i="1" dirty="0"/>
          </a:p>
        </p:txBody>
      </p:sp>
      <p:pic>
        <p:nvPicPr>
          <p:cNvPr id="9" name="Picture 2" descr="https://cnet2.cbsistatic.com/img/Lge8CM6r0srPPiqllmFDgkDyqZI=/2016/08/23/146d32bf-8430-41a4-a15d-c3c16e5200e2/mobileye-delphi-sdc-prom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4092" y="1791907"/>
            <a:ext cx="5040560" cy="3816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PF DinText Pro Light " panose="02000000000000000000" pitchFamily="2" charset="0"/>
              </a:rPr>
              <a:t>Thank you</a:t>
            </a:r>
            <a:endParaRPr lang="en-GB" dirty="0">
              <a:latin typeface="PF DinText Pro Light 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302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979</Words>
  <Application>Microsoft Office PowerPoint</Application>
  <PresentationFormat>Widescreen</PresentationFormat>
  <Paragraphs>133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PF DinText Pro Light </vt:lpstr>
      <vt:lpstr>Wingdings</vt:lpstr>
      <vt:lpstr>Office Theme</vt:lpstr>
      <vt:lpstr>UK Autos Outlook</vt:lpstr>
      <vt:lpstr>Europe autos outlook</vt:lpstr>
      <vt:lpstr>UK autos outlook</vt:lpstr>
      <vt:lpstr>Brexit brings uncertainty</vt:lpstr>
      <vt:lpstr>What is Brexit?</vt:lpstr>
      <vt:lpstr>UK sales impact</vt:lpstr>
      <vt:lpstr>UK sales impact</vt:lpstr>
      <vt:lpstr>UK manufacturing impact</vt:lpstr>
      <vt:lpstr>Regulatory impact</vt:lpstr>
      <vt:lpstr>Brexit opportunities</vt:lpstr>
      <vt:lpstr>Fleet still growing...</vt:lpstr>
      <vt:lpstr>Regulatory risk to fleet growth</vt:lpstr>
      <vt:lpstr>Future risks to new sales</vt:lpstr>
      <vt:lpstr>Market opportunities - Connectivity</vt:lpstr>
      <vt:lpstr>Market opportunities – Alternative Fuels</vt:lpstr>
      <vt:lpstr>Market opportunities - Autonomy</vt:lpstr>
      <vt:lpstr>Thank you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O'Neill</dc:creator>
  <cp:lastModifiedBy>Jake O'Neill</cp:lastModifiedBy>
  <cp:revision>54</cp:revision>
  <dcterms:created xsi:type="dcterms:W3CDTF">2016-10-13T14:39:12Z</dcterms:created>
  <dcterms:modified xsi:type="dcterms:W3CDTF">2016-10-19T14:59:45Z</dcterms:modified>
</cp:coreProperties>
</file>