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bookmarkIdSeed="2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6" r:id="rId2"/>
    <p:sldId id="411" r:id="rId3"/>
    <p:sldId id="443" r:id="rId4"/>
    <p:sldId id="444" r:id="rId5"/>
    <p:sldId id="452" r:id="rId6"/>
    <p:sldId id="453" r:id="rId7"/>
    <p:sldId id="454" r:id="rId8"/>
    <p:sldId id="455" r:id="rId9"/>
    <p:sldId id="456" r:id="rId10"/>
    <p:sldId id="459" r:id="rId11"/>
    <p:sldId id="412" r:id="rId12"/>
    <p:sldId id="460" r:id="rId13"/>
    <p:sldId id="432" r:id="rId14"/>
    <p:sldId id="464" r:id="rId15"/>
    <p:sldId id="465" r:id="rId16"/>
    <p:sldId id="466" r:id="rId17"/>
    <p:sldId id="467" r:id="rId18"/>
    <p:sldId id="468" r:id="rId19"/>
    <p:sldId id="469" r:id="rId20"/>
    <p:sldId id="419" r:id="rId21"/>
    <p:sldId id="426" r:id="rId22"/>
    <p:sldId id="431" r:id="rId23"/>
    <p:sldId id="418" r:id="rId24"/>
    <p:sldId id="470" r:id="rId25"/>
  </p:sldIdLst>
  <p:sldSz cx="9144000" cy="6858000" type="screen4x3"/>
  <p:notesSz cx="6858000" cy="9144000"/>
  <p:embeddedFontLst>
    <p:embeddedFont>
      <p:font typeface="Cisalpin LT Std" panose="02000503050000020004" charset="0"/>
      <p:regular r:id="rId28"/>
      <p:bold r:id="rId29"/>
      <p:italic r:id="rId30"/>
      <p:boldItalic r:id="rId31"/>
    </p:embeddedFont>
    <p:embeddedFont>
      <p:font typeface="PF DinText Pro Light " panose="02000000000000000000" pitchFamily="2" charset="0"/>
      <p:regular r:id="rId32"/>
    </p:embeddedFont>
    <p:embeddedFont>
      <p:font typeface="Noto Sans" panose="020B0604020202020204" charset="0"/>
      <p:italic r:id="rId33"/>
      <p:boldItalic r:id="rId34"/>
    </p:embeddedFont>
  </p:embeddedFont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5EF"/>
    <a:srgbClr val="85D6FF"/>
    <a:srgbClr val="010AC3"/>
    <a:srgbClr val="EC20CF"/>
    <a:srgbClr val="DA5552"/>
    <a:srgbClr val="4F1211"/>
    <a:srgbClr val="DD6461"/>
    <a:srgbClr val="000000"/>
    <a:srgbClr val="00334C"/>
    <a:srgbClr val="2FB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3" autoAdjust="0"/>
    <p:restoredTop sz="94641" autoAdjust="0"/>
  </p:normalViewPr>
  <p:slideViewPr>
    <p:cSldViewPr>
      <p:cViewPr varScale="1">
        <p:scale>
          <a:sx n="70" d="100"/>
          <a:sy n="70" d="100"/>
        </p:scale>
        <p:origin x="13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291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GDP per capita (aged 16 and over)</a:t>
            </a:r>
          </a:p>
        </c:rich>
      </c:tx>
      <c:layout>
        <c:manualLayout>
          <c:xMode val="edge"/>
          <c:yMode val="edge"/>
          <c:x val="0.31355370236640423"/>
          <c:y val="6.542731811160769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3282604016220447E-2"/>
          <c:y val="5.1101778164999112E-2"/>
          <c:w val="0.85389470614376306"/>
          <c:h val="0.7199421799137327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Out-turn</c:v>
                </c:pt>
              </c:strCache>
            </c:strRef>
          </c:tx>
          <c:spPr>
            <a:ln w="28575"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2008Q1</c:v>
                </c:pt>
                <c:pt idx="1">
                  <c:v>2008Q2</c:v>
                </c:pt>
                <c:pt idx="2">
                  <c:v>2008Q3</c:v>
                </c:pt>
                <c:pt idx="3">
                  <c:v>2008Q3</c:v>
                </c:pt>
                <c:pt idx="4">
                  <c:v>2009Q1</c:v>
                </c:pt>
                <c:pt idx="5">
                  <c:v>2009Q2</c:v>
                </c:pt>
                <c:pt idx="6">
                  <c:v>2009Q3</c:v>
                </c:pt>
                <c:pt idx="7">
                  <c:v>2009Q4</c:v>
                </c:pt>
                <c:pt idx="8">
                  <c:v>2010Q1</c:v>
                </c:pt>
                <c:pt idx="9">
                  <c:v>2010Q2</c:v>
                </c:pt>
                <c:pt idx="10">
                  <c:v>2010Q3</c:v>
                </c:pt>
                <c:pt idx="11">
                  <c:v>2010Q4</c:v>
                </c:pt>
                <c:pt idx="12">
                  <c:v>2011Q1</c:v>
                </c:pt>
                <c:pt idx="13">
                  <c:v>2011Q2</c:v>
                </c:pt>
                <c:pt idx="14">
                  <c:v>2011Q3</c:v>
                </c:pt>
                <c:pt idx="15">
                  <c:v>2011Q4</c:v>
                </c:pt>
                <c:pt idx="16">
                  <c:v>2012Q1</c:v>
                </c:pt>
                <c:pt idx="17">
                  <c:v>2012Q2</c:v>
                </c:pt>
                <c:pt idx="18">
                  <c:v>2012Q3</c:v>
                </c:pt>
                <c:pt idx="19">
                  <c:v>2012Q4</c:v>
                </c:pt>
                <c:pt idx="20">
                  <c:v>2013Q1</c:v>
                </c:pt>
                <c:pt idx="21">
                  <c:v>2013Q2</c:v>
                </c:pt>
                <c:pt idx="22">
                  <c:v>2013Q3</c:v>
                </c:pt>
                <c:pt idx="23">
                  <c:v>2013Q4</c:v>
                </c:pt>
                <c:pt idx="24">
                  <c:v>2014Q1</c:v>
                </c:pt>
                <c:pt idx="25">
                  <c:v>2014Q2</c:v>
                </c:pt>
                <c:pt idx="26">
                  <c:v>2014Q3</c:v>
                </c:pt>
                <c:pt idx="27">
                  <c:v>2014Q4</c:v>
                </c:pt>
                <c:pt idx="28">
                  <c:v>2015Q1</c:v>
                </c:pt>
                <c:pt idx="29">
                  <c:v>2015Q2</c:v>
                </c:pt>
                <c:pt idx="30">
                  <c:v>2015Q3</c:v>
                </c:pt>
                <c:pt idx="31">
                  <c:v>2015Q4</c:v>
                </c:pt>
                <c:pt idx="32">
                  <c:v>2016Q1</c:v>
                </c:pt>
                <c:pt idx="33">
                  <c:v>2016Q2</c:v>
                </c:pt>
                <c:pt idx="34">
                  <c:v>2016Q3</c:v>
                </c:pt>
                <c:pt idx="35">
                  <c:v>2016Q4</c:v>
                </c:pt>
                <c:pt idx="36">
                  <c:v>2017Q1</c:v>
                </c:pt>
                <c:pt idx="37">
                  <c:v>2017Q2</c:v>
                </c:pt>
                <c:pt idx="38">
                  <c:v>2017Q3</c:v>
                </c:pt>
                <c:pt idx="39">
                  <c:v>2017Q4</c:v>
                </c:pt>
                <c:pt idx="40">
                  <c:v>2018Q1</c:v>
                </c:pt>
                <c:pt idx="41">
                  <c:v>2018Q2</c:v>
                </c:pt>
                <c:pt idx="42">
                  <c:v>2018Q3</c:v>
                </c:pt>
                <c:pt idx="43">
                  <c:v>2018Q4</c:v>
                </c:pt>
                <c:pt idx="44">
                  <c:v>2019Q1</c:v>
                </c:pt>
                <c:pt idx="45">
                  <c:v>2019Q2</c:v>
                </c:pt>
                <c:pt idx="46">
                  <c:v>2019Q3</c:v>
                </c:pt>
                <c:pt idx="47">
                  <c:v>2019Q4</c:v>
                </c:pt>
                <c:pt idx="48">
                  <c:v>2020Q1</c:v>
                </c:pt>
                <c:pt idx="49">
                  <c:v>2020Q2</c:v>
                </c:pt>
                <c:pt idx="50">
                  <c:v>2020Q3</c:v>
                </c:pt>
                <c:pt idx="51">
                  <c:v>2020Q4</c:v>
                </c:pt>
                <c:pt idx="52">
                  <c:v>2021Q1</c:v>
                </c:pt>
              </c:strCache>
            </c:strRef>
          </c:cat>
          <c:val>
            <c:numRef>
              <c:f>Sheet1!$B$2:$B$54</c:f>
              <c:numCache>
                <c:formatCode>0.0</c:formatCode>
                <c:ptCount val="53"/>
                <c:pt idx="0">
                  <c:v>100</c:v>
                </c:pt>
                <c:pt idx="1">
                  <c:v>99.2</c:v>
                </c:pt>
                <c:pt idx="2">
                  <c:v>97.3</c:v>
                </c:pt>
                <c:pt idx="3">
                  <c:v>95</c:v>
                </c:pt>
                <c:pt idx="4">
                  <c:v>93.3</c:v>
                </c:pt>
                <c:pt idx="5">
                  <c:v>92.9</c:v>
                </c:pt>
                <c:pt idx="6">
                  <c:v>92.8</c:v>
                </c:pt>
                <c:pt idx="7">
                  <c:v>93</c:v>
                </c:pt>
                <c:pt idx="8">
                  <c:v>93.1</c:v>
                </c:pt>
                <c:pt idx="9">
                  <c:v>93.6</c:v>
                </c:pt>
                <c:pt idx="10">
                  <c:v>93.9</c:v>
                </c:pt>
                <c:pt idx="11">
                  <c:v>93.8</c:v>
                </c:pt>
                <c:pt idx="12">
                  <c:v>94.2</c:v>
                </c:pt>
                <c:pt idx="13">
                  <c:v>94.4</c:v>
                </c:pt>
                <c:pt idx="14">
                  <c:v>94.9</c:v>
                </c:pt>
                <c:pt idx="15">
                  <c:v>94.9</c:v>
                </c:pt>
                <c:pt idx="16">
                  <c:v>95</c:v>
                </c:pt>
                <c:pt idx="17">
                  <c:v>94.7</c:v>
                </c:pt>
                <c:pt idx="18">
                  <c:v>95.5</c:v>
                </c:pt>
                <c:pt idx="19">
                  <c:v>95.3</c:v>
                </c:pt>
                <c:pt idx="20">
                  <c:v>95.8</c:v>
                </c:pt>
                <c:pt idx="21">
                  <c:v>96.2</c:v>
                </c:pt>
                <c:pt idx="22">
                  <c:v>96.9</c:v>
                </c:pt>
                <c:pt idx="23">
                  <c:v>97.4</c:v>
                </c:pt>
                <c:pt idx="24">
                  <c:v>97.8</c:v>
                </c:pt>
                <c:pt idx="25">
                  <c:v>98.4</c:v>
                </c:pt>
                <c:pt idx="26">
                  <c:v>98.9</c:v>
                </c:pt>
                <c:pt idx="27">
                  <c:v>99.4</c:v>
                </c:pt>
                <c:pt idx="28">
                  <c:v>99.7</c:v>
                </c:pt>
                <c:pt idx="29">
                  <c:v>100.1</c:v>
                </c:pt>
                <c:pt idx="30">
                  <c:v>100.4</c:v>
                </c:pt>
                <c:pt idx="31">
                  <c:v>100.7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06-4F58-8CF5-EC1F446B3056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Forecast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2008Q1</c:v>
                </c:pt>
                <c:pt idx="1">
                  <c:v>2008Q2</c:v>
                </c:pt>
                <c:pt idx="2">
                  <c:v>2008Q3</c:v>
                </c:pt>
                <c:pt idx="3">
                  <c:v>2008Q3</c:v>
                </c:pt>
                <c:pt idx="4">
                  <c:v>2009Q1</c:v>
                </c:pt>
                <c:pt idx="5">
                  <c:v>2009Q2</c:v>
                </c:pt>
                <c:pt idx="6">
                  <c:v>2009Q3</c:v>
                </c:pt>
                <c:pt idx="7">
                  <c:v>2009Q4</c:v>
                </c:pt>
                <c:pt idx="8">
                  <c:v>2010Q1</c:v>
                </c:pt>
                <c:pt idx="9">
                  <c:v>2010Q2</c:v>
                </c:pt>
                <c:pt idx="10">
                  <c:v>2010Q3</c:v>
                </c:pt>
                <c:pt idx="11">
                  <c:v>2010Q4</c:v>
                </c:pt>
                <c:pt idx="12">
                  <c:v>2011Q1</c:v>
                </c:pt>
                <c:pt idx="13">
                  <c:v>2011Q2</c:v>
                </c:pt>
                <c:pt idx="14">
                  <c:v>2011Q3</c:v>
                </c:pt>
                <c:pt idx="15">
                  <c:v>2011Q4</c:v>
                </c:pt>
                <c:pt idx="16">
                  <c:v>2012Q1</c:v>
                </c:pt>
                <c:pt idx="17">
                  <c:v>2012Q2</c:v>
                </c:pt>
                <c:pt idx="18">
                  <c:v>2012Q3</c:v>
                </c:pt>
                <c:pt idx="19">
                  <c:v>2012Q4</c:v>
                </c:pt>
                <c:pt idx="20">
                  <c:v>2013Q1</c:v>
                </c:pt>
                <c:pt idx="21">
                  <c:v>2013Q2</c:v>
                </c:pt>
                <c:pt idx="22">
                  <c:v>2013Q3</c:v>
                </c:pt>
                <c:pt idx="23">
                  <c:v>2013Q4</c:v>
                </c:pt>
                <c:pt idx="24">
                  <c:v>2014Q1</c:v>
                </c:pt>
                <c:pt idx="25">
                  <c:v>2014Q2</c:v>
                </c:pt>
                <c:pt idx="26">
                  <c:v>2014Q3</c:v>
                </c:pt>
                <c:pt idx="27">
                  <c:v>2014Q4</c:v>
                </c:pt>
                <c:pt idx="28">
                  <c:v>2015Q1</c:v>
                </c:pt>
                <c:pt idx="29">
                  <c:v>2015Q2</c:v>
                </c:pt>
                <c:pt idx="30">
                  <c:v>2015Q3</c:v>
                </c:pt>
                <c:pt idx="31">
                  <c:v>2015Q4</c:v>
                </c:pt>
                <c:pt idx="32">
                  <c:v>2016Q1</c:v>
                </c:pt>
                <c:pt idx="33">
                  <c:v>2016Q2</c:v>
                </c:pt>
                <c:pt idx="34">
                  <c:v>2016Q3</c:v>
                </c:pt>
                <c:pt idx="35">
                  <c:v>2016Q4</c:v>
                </c:pt>
                <c:pt idx="36">
                  <c:v>2017Q1</c:v>
                </c:pt>
                <c:pt idx="37">
                  <c:v>2017Q2</c:v>
                </c:pt>
                <c:pt idx="38">
                  <c:v>2017Q3</c:v>
                </c:pt>
                <c:pt idx="39">
                  <c:v>2017Q4</c:v>
                </c:pt>
                <c:pt idx="40">
                  <c:v>2018Q1</c:v>
                </c:pt>
                <c:pt idx="41">
                  <c:v>2018Q2</c:v>
                </c:pt>
                <c:pt idx="42">
                  <c:v>2018Q3</c:v>
                </c:pt>
                <c:pt idx="43">
                  <c:v>2018Q4</c:v>
                </c:pt>
                <c:pt idx="44">
                  <c:v>2019Q1</c:v>
                </c:pt>
                <c:pt idx="45">
                  <c:v>2019Q2</c:v>
                </c:pt>
                <c:pt idx="46">
                  <c:v>2019Q3</c:v>
                </c:pt>
                <c:pt idx="47">
                  <c:v>2019Q4</c:v>
                </c:pt>
                <c:pt idx="48">
                  <c:v>2020Q1</c:v>
                </c:pt>
                <c:pt idx="49">
                  <c:v>2020Q2</c:v>
                </c:pt>
                <c:pt idx="50">
                  <c:v>2020Q3</c:v>
                </c:pt>
                <c:pt idx="51">
                  <c:v>2020Q4</c:v>
                </c:pt>
                <c:pt idx="52">
                  <c:v>2021Q1</c:v>
                </c:pt>
              </c:strCache>
            </c:strRef>
          </c:cat>
          <c:val>
            <c:numRef>
              <c:f>Sheet1!$C$2:$C$54</c:f>
              <c:numCache>
                <c:formatCode>General</c:formatCode>
                <c:ptCount val="53"/>
                <c:pt idx="31" formatCode="0.0">
                  <c:v>100.7</c:v>
                </c:pt>
                <c:pt idx="32" formatCode="0.0">
                  <c:v>101</c:v>
                </c:pt>
                <c:pt idx="33" formatCode="0.0">
                  <c:v>101.3</c:v>
                </c:pt>
                <c:pt idx="34" formatCode="0.0">
                  <c:v>101.7</c:v>
                </c:pt>
                <c:pt idx="35" formatCode="0.0">
                  <c:v>102</c:v>
                </c:pt>
                <c:pt idx="36" formatCode="0.0">
                  <c:v>102.5</c:v>
                </c:pt>
                <c:pt idx="37" formatCode="0.0">
                  <c:v>102.9</c:v>
                </c:pt>
                <c:pt idx="38" formatCode="0.0">
                  <c:v>103.3</c:v>
                </c:pt>
                <c:pt idx="39" formatCode="0.0">
                  <c:v>103.7</c:v>
                </c:pt>
                <c:pt idx="40" formatCode="0.0">
                  <c:v>104.1</c:v>
                </c:pt>
                <c:pt idx="41" formatCode="0.0">
                  <c:v>104.5</c:v>
                </c:pt>
                <c:pt idx="42" formatCode="0.0">
                  <c:v>104.9</c:v>
                </c:pt>
                <c:pt idx="43" formatCode="0.0">
                  <c:v>105.3</c:v>
                </c:pt>
                <c:pt idx="44" formatCode="0.0">
                  <c:v>105.7</c:v>
                </c:pt>
                <c:pt idx="45" formatCode="0.0">
                  <c:v>106.1</c:v>
                </c:pt>
                <c:pt idx="46" formatCode="0.0">
                  <c:v>106.4</c:v>
                </c:pt>
                <c:pt idx="47" formatCode="0.0">
                  <c:v>106.8</c:v>
                </c:pt>
                <c:pt idx="48" formatCode="0.0">
                  <c:v>107.2</c:v>
                </c:pt>
                <c:pt idx="49" formatCode="0.0">
                  <c:v>107.6</c:v>
                </c:pt>
                <c:pt idx="50" formatCode="0.0">
                  <c:v>108.1</c:v>
                </c:pt>
                <c:pt idx="51" formatCode="0.0">
                  <c:v>108.5</c:v>
                </c:pt>
                <c:pt idx="52" formatCode="0.0">
                  <c:v>109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54D-4094-A4FD-48F94F008A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2% annual growth</c:v>
                </c:pt>
              </c:strCache>
            </c:strRef>
          </c:tx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2008Q1</c:v>
                </c:pt>
                <c:pt idx="1">
                  <c:v>2008Q2</c:v>
                </c:pt>
                <c:pt idx="2">
                  <c:v>2008Q3</c:v>
                </c:pt>
                <c:pt idx="3">
                  <c:v>2008Q3</c:v>
                </c:pt>
                <c:pt idx="4">
                  <c:v>2009Q1</c:v>
                </c:pt>
                <c:pt idx="5">
                  <c:v>2009Q2</c:v>
                </c:pt>
                <c:pt idx="6">
                  <c:v>2009Q3</c:v>
                </c:pt>
                <c:pt idx="7">
                  <c:v>2009Q4</c:v>
                </c:pt>
                <c:pt idx="8">
                  <c:v>2010Q1</c:v>
                </c:pt>
                <c:pt idx="9">
                  <c:v>2010Q2</c:v>
                </c:pt>
                <c:pt idx="10">
                  <c:v>2010Q3</c:v>
                </c:pt>
                <c:pt idx="11">
                  <c:v>2010Q4</c:v>
                </c:pt>
                <c:pt idx="12">
                  <c:v>2011Q1</c:v>
                </c:pt>
                <c:pt idx="13">
                  <c:v>2011Q2</c:v>
                </c:pt>
                <c:pt idx="14">
                  <c:v>2011Q3</c:v>
                </c:pt>
                <c:pt idx="15">
                  <c:v>2011Q4</c:v>
                </c:pt>
                <c:pt idx="16">
                  <c:v>2012Q1</c:v>
                </c:pt>
                <c:pt idx="17">
                  <c:v>2012Q2</c:v>
                </c:pt>
                <c:pt idx="18">
                  <c:v>2012Q3</c:v>
                </c:pt>
                <c:pt idx="19">
                  <c:v>2012Q4</c:v>
                </c:pt>
                <c:pt idx="20">
                  <c:v>2013Q1</c:v>
                </c:pt>
                <c:pt idx="21">
                  <c:v>2013Q2</c:v>
                </c:pt>
                <c:pt idx="22">
                  <c:v>2013Q3</c:v>
                </c:pt>
                <c:pt idx="23">
                  <c:v>2013Q4</c:v>
                </c:pt>
                <c:pt idx="24">
                  <c:v>2014Q1</c:v>
                </c:pt>
                <c:pt idx="25">
                  <c:v>2014Q2</c:v>
                </c:pt>
                <c:pt idx="26">
                  <c:v>2014Q3</c:v>
                </c:pt>
                <c:pt idx="27">
                  <c:v>2014Q4</c:v>
                </c:pt>
                <c:pt idx="28">
                  <c:v>2015Q1</c:v>
                </c:pt>
                <c:pt idx="29">
                  <c:v>2015Q2</c:v>
                </c:pt>
                <c:pt idx="30">
                  <c:v>2015Q3</c:v>
                </c:pt>
                <c:pt idx="31">
                  <c:v>2015Q4</c:v>
                </c:pt>
                <c:pt idx="32">
                  <c:v>2016Q1</c:v>
                </c:pt>
                <c:pt idx="33">
                  <c:v>2016Q2</c:v>
                </c:pt>
                <c:pt idx="34">
                  <c:v>2016Q3</c:v>
                </c:pt>
                <c:pt idx="35">
                  <c:v>2016Q4</c:v>
                </c:pt>
                <c:pt idx="36">
                  <c:v>2017Q1</c:v>
                </c:pt>
                <c:pt idx="37">
                  <c:v>2017Q2</c:v>
                </c:pt>
                <c:pt idx="38">
                  <c:v>2017Q3</c:v>
                </c:pt>
                <c:pt idx="39">
                  <c:v>2017Q4</c:v>
                </c:pt>
                <c:pt idx="40">
                  <c:v>2018Q1</c:v>
                </c:pt>
                <c:pt idx="41">
                  <c:v>2018Q2</c:v>
                </c:pt>
                <c:pt idx="42">
                  <c:v>2018Q3</c:v>
                </c:pt>
                <c:pt idx="43">
                  <c:v>2018Q4</c:v>
                </c:pt>
                <c:pt idx="44">
                  <c:v>2019Q1</c:v>
                </c:pt>
                <c:pt idx="45">
                  <c:v>2019Q2</c:v>
                </c:pt>
                <c:pt idx="46">
                  <c:v>2019Q3</c:v>
                </c:pt>
                <c:pt idx="47">
                  <c:v>2019Q4</c:v>
                </c:pt>
                <c:pt idx="48">
                  <c:v>2020Q1</c:v>
                </c:pt>
                <c:pt idx="49">
                  <c:v>2020Q2</c:v>
                </c:pt>
                <c:pt idx="50">
                  <c:v>2020Q3</c:v>
                </c:pt>
                <c:pt idx="51">
                  <c:v>2020Q4</c:v>
                </c:pt>
                <c:pt idx="52">
                  <c:v>2021Q1</c:v>
                </c:pt>
              </c:strCache>
            </c:strRef>
          </c:cat>
          <c:val>
            <c:numRef>
              <c:f>Sheet1!$D$2:$D$54</c:f>
              <c:numCache>
                <c:formatCode>General</c:formatCode>
                <c:ptCount val="53"/>
                <c:pt idx="0">
                  <c:v>100</c:v>
                </c:pt>
                <c:pt idx="1">
                  <c:v>100.49629315732039</c:v>
                </c:pt>
                <c:pt idx="2">
                  <c:v>100.9950493836208</c:v>
                </c:pt>
                <c:pt idx="3">
                  <c:v>101.49628090294406</c:v>
                </c:pt>
                <c:pt idx="4">
                  <c:v>102.00000000000004</c:v>
                </c:pt>
                <c:pt idx="5">
                  <c:v>102.50621902046683</c:v>
                </c:pt>
                <c:pt idx="6">
                  <c:v>103.01495037129332</c:v>
                </c:pt>
                <c:pt idx="7">
                  <c:v>103.52620652100296</c:v>
                </c:pt>
                <c:pt idx="8">
                  <c:v>104.04000000000006</c:v>
                </c:pt>
                <c:pt idx="9">
                  <c:v>104.55634340087619</c:v>
                </c:pt>
                <c:pt idx="10">
                  <c:v>105.07524937871914</c:v>
                </c:pt>
                <c:pt idx="11">
                  <c:v>105.59673065142294</c:v>
                </c:pt>
                <c:pt idx="12">
                  <c:v>106.12080000000005</c:v>
                </c:pt>
                <c:pt idx="13">
                  <c:v>106.64747026889374</c:v>
                </c:pt>
                <c:pt idx="14">
                  <c:v>107.17675436629342</c:v>
                </c:pt>
                <c:pt idx="15">
                  <c:v>107.70866526445154</c:v>
                </c:pt>
                <c:pt idx="16">
                  <c:v>108.24321600000025</c:v>
                </c:pt>
                <c:pt idx="17">
                  <c:v>108.78041967427176</c:v>
                </c:pt>
                <c:pt idx="18">
                  <c:v>109.32028945361947</c:v>
                </c:pt>
                <c:pt idx="19">
                  <c:v>109.86283856974055</c:v>
                </c:pt>
                <c:pt idx="20">
                  <c:v>110.40808032000018</c:v>
                </c:pt>
                <c:pt idx="21">
                  <c:v>110.95602806775713</c:v>
                </c:pt>
                <c:pt idx="22">
                  <c:v>111.50669524269188</c:v>
                </c:pt>
                <c:pt idx="23">
                  <c:v>112.06009534113549</c:v>
                </c:pt>
                <c:pt idx="24">
                  <c:v>112.61624192640021</c:v>
                </c:pt>
                <c:pt idx="25">
                  <c:v>113.17514862911231</c:v>
                </c:pt>
                <c:pt idx="26">
                  <c:v>113.73682914754579</c:v>
                </c:pt>
                <c:pt idx="27">
                  <c:v>114.30129724795822</c:v>
                </c:pt>
                <c:pt idx="28">
                  <c:v>114.86856676492826</c:v>
                </c:pt>
                <c:pt idx="29">
                  <c:v>115.43865160169459</c:v>
                </c:pt>
                <c:pt idx="30">
                  <c:v>116.01156573049671</c:v>
                </c:pt>
                <c:pt idx="31">
                  <c:v>116.58732319291742</c:v>
                </c:pt>
                <c:pt idx="32">
                  <c:v>117.16593810022664</c:v>
                </c:pt>
                <c:pt idx="33">
                  <c:v>117.74742463372861</c:v>
                </c:pt>
                <c:pt idx="34">
                  <c:v>118.33179704510668</c:v>
                </c:pt>
                <c:pt idx="35">
                  <c:v>118.9190696567759</c:v>
                </c:pt>
                <c:pt idx="36">
                  <c:v>119.50925686223141</c:v>
                </c:pt>
                <c:pt idx="37">
                  <c:v>120.10237312640288</c:v>
                </c:pt>
                <c:pt idx="38">
                  <c:v>120.69843298600875</c:v>
                </c:pt>
                <c:pt idx="39">
                  <c:v>121.29745104991144</c:v>
                </c:pt>
                <c:pt idx="40">
                  <c:v>121.8994419994761</c:v>
                </c:pt>
                <c:pt idx="41">
                  <c:v>122.50442058893132</c:v>
                </c:pt>
                <c:pt idx="42">
                  <c:v>123.11240164572908</c:v>
                </c:pt>
                <c:pt idx="43">
                  <c:v>123.72340007090961</c:v>
                </c:pt>
                <c:pt idx="44">
                  <c:v>124.33743083946557</c:v>
                </c:pt>
                <c:pt idx="45">
                  <c:v>124.9545090007099</c:v>
                </c:pt>
                <c:pt idx="46">
                  <c:v>125.57464967864372</c:v>
                </c:pt>
                <c:pt idx="47">
                  <c:v>126.19786807232785</c:v>
                </c:pt>
                <c:pt idx="48">
                  <c:v>126.82417945625501</c:v>
                </c:pt>
                <c:pt idx="49">
                  <c:v>127.45359918072414</c:v>
                </c:pt>
                <c:pt idx="50">
                  <c:v>128.08614267221682</c:v>
                </c:pt>
                <c:pt idx="51">
                  <c:v>128.72182543377446</c:v>
                </c:pt>
                <c:pt idx="52">
                  <c:v>129.36066304538016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54D-4094-A4FD-48F94F008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351720"/>
        <c:axId val="446352112"/>
      </c:lineChart>
      <c:catAx>
        <c:axId val="446351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 and quarter</a:t>
                </a:r>
              </a:p>
            </c:rich>
          </c:tx>
          <c:layout>
            <c:manualLayout>
              <c:xMode val="edge"/>
              <c:yMode val="edge"/>
              <c:x val="0.44654066214865096"/>
              <c:y val="0.9294254829385438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 w="31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446352112"/>
        <c:crosses val="autoZero"/>
        <c:auto val="1"/>
        <c:lblAlgn val="ctr"/>
        <c:lblOffset val="100"/>
        <c:tickLblSkip val="4"/>
        <c:noMultiLvlLbl val="0"/>
      </c:catAx>
      <c:valAx>
        <c:axId val="446352112"/>
        <c:scaling>
          <c:orientation val="minMax"/>
          <c:max val="130"/>
          <c:min val="85"/>
        </c:scaling>
        <c:delete val="0"/>
        <c:axPos val="l"/>
        <c:majorGridlines>
          <c:spPr>
            <a:ln w="3175">
              <a:solidFill>
                <a:schemeClr val="tx1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2008 Q1 = 100</a:t>
                </a:r>
              </a:p>
            </c:rich>
          </c:tx>
          <c:layout>
            <c:manualLayout>
              <c:xMode val="edge"/>
              <c:yMode val="edge"/>
              <c:x val="3.954593604010995E-3"/>
              <c:y val="0.32118429493497136"/>
            </c:manualLayout>
          </c:layout>
          <c:overlay val="0"/>
        </c:title>
        <c:numFmt formatCode="#,##0" sourceLinked="0"/>
        <c:majorTickMark val="out"/>
        <c:minorTickMark val="none"/>
        <c:tickLblPos val="low"/>
        <c:spPr>
          <a:ln w="3175">
            <a:solidFill>
              <a:sysClr val="windowText" lastClr="000000"/>
            </a:solidFill>
          </a:ln>
        </c:spPr>
        <c:crossAx val="446351720"/>
        <c:crosses val="autoZero"/>
        <c:crossBetween val="between"/>
        <c:majorUnit val="5"/>
        <c:minorUnit val="1"/>
      </c:valAx>
    </c:plotArea>
    <c:legend>
      <c:legendPos val="r"/>
      <c:layout>
        <c:manualLayout>
          <c:xMode val="edge"/>
          <c:yMode val="edge"/>
          <c:x val="0.71749681169684865"/>
          <c:y val="0.56245900993079623"/>
          <c:w val="0.22967558002814495"/>
          <c:h val="0.21094385570062138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>
          <a:latin typeface="PF DinText Pro Light " panose="02000000000000000000" pitchFamily="2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167"/>
          <c:y val="0.12899082001641396"/>
          <c:w val="0.76504941479932953"/>
          <c:h val="0.6915469359613574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chemeClr val="accent4"/>
              </a:solidFill>
            </a:ln>
          </c:spPr>
          <c:marker>
            <c:symbol val="none"/>
          </c:marker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EDCF-480F-A89E-B415C39BC332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DCF-480F-A89E-B415C39BC332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EDCF-480F-A89E-B415C39BC332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</c:v>
                </c:pt>
                <c:pt idx="1">
                  <c:v>101.50662082429132</c:v>
                </c:pt>
                <c:pt idx="2">
                  <c:v>102.3673870293986</c:v>
                </c:pt>
                <c:pt idx="3">
                  <c:v>104.11183926988836</c:v>
                </c:pt>
                <c:pt idx="4">
                  <c:v>105.09000314873359</c:v>
                </c:pt>
                <c:pt idx="5">
                  <c:v>105.90026473523886</c:v>
                </c:pt>
                <c:pt idx="6">
                  <c:v>106.42249344134557</c:v>
                </c:pt>
                <c:pt idx="7">
                  <c:v>104.94007972236849</c:v>
                </c:pt>
                <c:pt idx="8">
                  <c:v>102.7171140931554</c:v>
                </c:pt>
                <c:pt idx="9">
                  <c:v>103.12396087606862</c:v>
                </c:pt>
                <c:pt idx="10">
                  <c:v>103.91306273771322</c:v>
                </c:pt>
                <c:pt idx="11">
                  <c:v>107.48720790224912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DCF-480F-A89E-B415C39BC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352896"/>
        <c:axId val="446353288"/>
      </c:lineChart>
      <c:catAx>
        <c:axId val="44635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353288"/>
        <c:crosses val="autoZero"/>
        <c:auto val="1"/>
        <c:lblAlgn val="ctr"/>
        <c:lblOffset val="100"/>
        <c:noMultiLvlLbl val="0"/>
      </c:catAx>
      <c:valAx>
        <c:axId val="446353288"/>
        <c:scaling>
          <c:orientation val="minMax"/>
          <c:max val="110"/>
          <c:min val="100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 i="0" u="none" strike="noStrike" kern="1200" baseline="0">
                    <a:solidFill>
                      <a:srgbClr val="333333"/>
                    </a:solidFill>
                    <a:latin typeface="Noto Sans"/>
                    <a:ea typeface="+mn-ea"/>
                    <a:cs typeface="+mn-cs"/>
                  </a:defRPr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 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 i="0" u="none" strike="noStrike" kern="1200" baseline="0">
                    <a:solidFill>
                      <a:srgbClr val="333333"/>
                    </a:solidFill>
                    <a:latin typeface="Noto Sans"/>
                    <a:ea typeface="+mn-ea"/>
                    <a:cs typeface="+mn-cs"/>
                  </a:defRPr>
                </a:pPr>
                <a:r>
                  <a:rPr lang="en-GB" sz="1400" b="0" i="0" baseline="0" dirty="0"/>
                  <a:t>(Indexed to 100 in 2003)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0"/>
              <c:y val="0.24213438650185878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352896"/>
        <c:crosses val="autoZero"/>
        <c:crossBetween val="midCat"/>
        <c:majorUnit val="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173"/>
          <c:y val="0.12899082001641396"/>
          <c:w val="0.76504941479932986"/>
          <c:h val="0.6915469359613571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chemeClr val="accent4"/>
              </a:solidFill>
            </a:ln>
          </c:spPr>
          <c:marker>
            <c:symbol val="none"/>
          </c:marker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A68-4AD1-BF93-888E5A8C973E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A68-4AD1-BF93-888E5A8C973E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A68-4AD1-BF93-888E5A8C973E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</c:v>
                </c:pt>
                <c:pt idx="1">
                  <c:v>101.50662082429132</c:v>
                </c:pt>
                <c:pt idx="2">
                  <c:v>102.3673870293986</c:v>
                </c:pt>
                <c:pt idx="3">
                  <c:v>104.11183926988836</c:v>
                </c:pt>
                <c:pt idx="4">
                  <c:v>105.09000314873359</c:v>
                </c:pt>
                <c:pt idx="5">
                  <c:v>105.90026473523891</c:v>
                </c:pt>
                <c:pt idx="6">
                  <c:v>106.42249344134561</c:v>
                </c:pt>
                <c:pt idx="7">
                  <c:v>104.94007972236849</c:v>
                </c:pt>
                <c:pt idx="8">
                  <c:v>102.71711409315543</c:v>
                </c:pt>
                <c:pt idx="9">
                  <c:v>103.12396087606857</c:v>
                </c:pt>
                <c:pt idx="10">
                  <c:v>103.91306273771322</c:v>
                </c:pt>
                <c:pt idx="11">
                  <c:v>107.48720790224912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A68-4AD1-BF93-888E5A8C9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601120"/>
        <c:axId val="446353680"/>
      </c:lineChart>
      <c:catAx>
        <c:axId val="36560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353680"/>
        <c:crosses val="autoZero"/>
        <c:auto val="1"/>
        <c:lblAlgn val="ctr"/>
        <c:lblOffset val="100"/>
        <c:noMultiLvlLbl val="0"/>
      </c:catAx>
      <c:valAx>
        <c:axId val="446353680"/>
        <c:scaling>
          <c:orientation val="minMax"/>
          <c:max val="110"/>
          <c:min val="100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 i="0" u="none" strike="noStrike" kern="1200" baseline="0">
                    <a:solidFill>
                      <a:srgbClr val="333333"/>
                    </a:solidFill>
                    <a:latin typeface="Noto Sans"/>
                    <a:ea typeface="+mn-ea"/>
                    <a:cs typeface="+mn-cs"/>
                  </a:defRPr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 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0" i="0" u="none" strike="noStrike" kern="1200" baseline="0">
                    <a:solidFill>
                      <a:srgbClr val="333333"/>
                    </a:solidFill>
                    <a:latin typeface="Noto Sans"/>
                    <a:ea typeface="+mn-ea"/>
                    <a:cs typeface="+mn-cs"/>
                  </a:defRPr>
                </a:pPr>
                <a:r>
                  <a:rPr lang="en-GB" sz="1400" b="0" i="0" baseline="0" dirty="0"/>
                  <a:t>(Indexed to 100 in 2003)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0"/>
              <c:y val="0.2421343865018588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65601120"/>
        <c:crosses val="autoZero"/>
        <c:crossBetween val="midCat"/>
        <c:majorUnit val="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212"/>
          <c:y val="0.12899082001641396"/>
          <c:w val="0.76504941479933231"/>
          <c:h val="0.69154693596135575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rgbClr val="248329"/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326-4C49-B877-49AB077F26FC}"/>
              </c:ext>
            </c:extLst>
          </c:dPt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326-4C49-B877-49AB077F26FC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326-4C49-B877-49AB077F26FC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326-4C49-B877-49AB077F26FC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100</c:v>
                </c:pt>
                <c:pt idx="1">
                  <c:v>100.77101680676286</c:v>
                </c:pt>
                <c:pt idx="2">
                  <c:v>101.26795152030382</c:v>
                </c:pt>
                <c:pt idx="3">
                  <c:v>99.857338070346259</c:v>
                </c:pt>
                <c:pt idx="4">
                  <c:v>97.742041122388542</c:v>
                </c:pt>
                <c:pt idx="5">
                  <c:v>98.129182401981197</c:v>
                </c:pt>
                <c:pt idx="6">
                  <c:v>98.88006434888517</c:v>
                </c:pt>
                <c:pt idx="7">
                  <c:v>102.28109685192661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326-4C49-B877-49AB077F2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354464"/>
        <c:axId val="446618040"/>
      </c:lineChart>
      <c:catAx>
        <c:axId val="44635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618040"/>
        <c:crosses val="autoZero"/>
        <c:auto val="1"/>
        <c:lblAlgn val="ctr"/>
        <c:lblOffset val="100"/>
        <c:noMultiLvlLbl val="0"/>
      </c:catAx>
      <c:valAx>
        <c:axId val="446618040"/>
        <c:scaling>
          <c:orientation val="minMax"/>
          <c:max val="115"/>
          <c:min val="85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</a:t>
                </a:r>
              </a:p>
              <a:p>
                <a:pPr>
                  <a:defRPr sz="1400" b="0"/>
                </a:pPr>
                <a:r>
                  <a:rPr lang="en-GB" sz="1400" b="0" baseline="0" dirty="0"/>
                  <a:t>(Indexed to 100 in 2007)</a:t>
                </a:r>
                <a:endParaRPr lang="en-GB" sz="1400" b="0" dirty="0"/>
              </a:p>
            </c:rich>
          </c:tx>
          <c:layout>
            <c:manualLayout>
              <c:xMode val="edge"/>
              <c:yMode val="edge"/>
              <c:x val="0"/>
              <c:y val="0.262047048535824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354464"/>
        <c:crosses val="autoZero"/>
        <c:crossBetween val="midCat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212"/>
          <c:y val="0.12899082001641396"/>
          <c:w val="0.76504941479933231"/>
          <c:h val="0.69154693596135575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rgbClr val="248329">
                  <a:alpha val="25000"/>
                </a:srgb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rgbClr val="248329">
                    <a:alpha val="25000"/>
                  </a:srgb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3E8A-4AB8-96A7-D35148E14DDF}"/>
              </c:ext>
            </c:extLst>
          </c:dPt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E8A-4AB8-96A7-D35148E14DDF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E8A-4AB8-96A7-D35148E14DDF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3E8A-4AB8-96A7-D35148E14DDF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100</c:v>
                </c:pt>
                <c:pt idx="1">
                  <c:v>100.77101680676286</c:v>
                </c:pt>
                <c:pt idx="2">
                  <c:v>101.26795152030382</c:v>
                </c:pt>
                <c:pt idx="3">
                  <c:v>99.857338070346259</c:v>
                </c:pt>
                <c:pt idx="4">
                  <c:v>97.742041122388542</c:v>
                </c:pt>
                <c:pt idx="5">
                  <c:v>98.129182401981197</c:v>
                </c:pt>
                <c:pt idx="6">
                  <c:v>98.88006434888517</c:v>
                </c:pt>
                <c:pt idx="7">
                  <c:v>102.28109685192661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E8A-4AB8-96A7-D35148E14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618824"/>
        <c:axId val="446619216"/>
      </c:lineChart>
      <c:catAx>
        <c:axId val="446618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619216"/>
        <c:crosses val="autoZero"/>
        <c:auto val="1"/>
        <c:lblAlgn val="ctr"/>
        <c:lblOffset val="100"/>
        <c:noMultiLvlLbl val="0"/>
      </c:catAx>
      <c:valAx>
        <c:axId val="446619216"/>
        <c:scaling>
          <c:orientation val="minMax"/>
          <c:max val="115"/>
          <c:min val="85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</a:t>
                </a:r>
              </a:p>
              <a:p>
                <a:pPr>
                  <a:defRPr sz="1400" b="0"/>
                </a:pPr>
                <a:r>
                  <a:rPr lang="en-GB" sz="1400" b="0" baseline="0" dirty="0"/>
                  <a:t>(Indexed to 100 in 2007)</a:t>
                </a:r>
                <a:endParaRPr lang="en-GB" sz="1400" b="0" dirty="0"/>
              </a:p>
            </c:rich>
          </c:tx>
          <c:layout>
            <c:manualLayout>
              <c:xMode val="edge"/>
              <c:yMode val="edge"/>
              <c:x val="0"/>
              <c:y val="0.262047048535824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618824"/>
        <c:crosses val="autoZero"/>
        <c:crossBetween val="midCat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212"/>
          <c:y val="0.12899082001641396"/>
          <c:w val="0.76504941479933231"/>
          <c:h val="0.69154693596135575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rgbClr val="248329">
                  <a:alpha val="25000"/>
                </a:srgb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rgbClr val="248329">
                    <a:alpha val="25000"/>
                  </a:srgb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3C23-48E1-A4F9-85C9A48D26B5}"/>
              </c:ext>
            </c:extLst>
          </c:dPt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C23-48E1-A4F9-85C9A48D26B5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C23-48E1-A4F9-85C9A48D26B5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3C23-48E1-A4F9-85C9A48D26B5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100</c:v>
                </c:pt>
                <c:pt idx="1">
                  <c:v>100.77101680676286</c:v>
                </c:pt>
                <c:pt idx="2">
                  <c:v>101.26795152030382</c:v>
                </c:pt>
                <c:pt idx="3">
                  <c:v>99.857338070346259</c:v>
                </c:pt>
                <c:pt idx="4">
                  <c:v>97.742041122388542</c:v>
                </c:pt>
                <c:pt idx="5">
                  <c:v>98.129182401981197</c:v>
                </c:pt>
                <c:pt idx="6">
                  <c:v>98.88006434888517</c:v>
                </c:pt>
                <c:pt idx="7">
                  <c:v>102.28109685192661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C23-48E1-A4F9-85C9A48D26B5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22–30 (BHC)2</c:v>
                </c:pt>
              </c:strCache>
            </c:strRef>
          </c:tx>
          <c:spPr>
            <a:ln>
              <a:solidFill>
                <a:prstClr val="white">
                  <a:lumMod val="50000"/>
                </a:prst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chemeClr val="bg1">
                    <a:lumMod val="50000"/>
                  </a:scheme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3C23-48E1-A4F9-85C9A48D26B5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100</c:v>
                </c:pt>
                <c:pt idx="1">
                  <c:v>99.132101660000004</c:v>
                </c:pt>
                <c:pt idx="2">
                  <c:v>95.816157750000002</c:v>
                </c:pt>
                <c:pt idx="3">
                  <c:v>92.392791199999394</c:v>
                </c:pt>
                <c:pt idx="4">
                  <c:v>90.421538509999948</c:v>
                </c:pt>
                <c:pt idx="5">
                  <c:v>89.071519480000447</c:v>
                </c:pt>
                <c:pt idx="6">
                  <c:v>92.892996940000003</c:v>
                </c:pt>
                <c:pt idx="7">
                  <c:v>93.062583509999982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3C23-48E1-A4F9-85C9A48D2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621568"/>
        <c:axId val="365606608"/>
      </c:lineChart>
      <c:catAx>
        <c:axId val="44662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65606608"/>
        <c:crosses val="autoZero"/>
        <c:auto val="1"/>
        <c:lblAlgn val="ctr"/>
        <c:lblOffset val="100"/>
        <c:noMultiLvlLbl val="0"/>
      </c:catAx>
      <c:valAx>
        <c:axId val="365606608"/>
        <c:scaling>
          <c:orientation val="minMax"/>
          <c:max val="115"/>
          <c:min val="85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</a:t>
                </a:r>
              </a:p>
              <a:p>
                <a:pPr>
                  <a:defRPr sz="1400" b="0"/>
                </a:pPr>
                <a:r>
                  <a:rPr lang="en-GB" sz="1400" b="0" baseline="0" dirty="0"/>
                  <a:t>(Indexed to 100 in 2007)</a:t>
                </a:r>
                <a:endParaRPr lang="en-GB" sz="1400" b="0" dirty="0"/>
              </a:p>
            </c:rich>
          </c:tx>
          <c:layout>
            <c:manualLayout>
              <c:xMode val="edge"/>
              <c:yMode val="edge"/>
              <c:x val="0"/>
              <c:y val="0.262047048535824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621568"/>
        <c:crosses val="autoZero"/>
        <c:crossBetween val="midCat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212"/>
          <c:y val="0.12899082001641396"/>
          <c:w val="0.76504941479933231"/>
          <c:h val="0.69154693596135575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rgbClr val="248329">
                  <a:alpha val="25000"/>
                </a:srgb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rgbClr val="248329">
                    <a:alpha val="25000"/>
                  </a:srgb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E5B-44A1-AACA-EA36554490CC}"/>
              </c:ext>
            </c:extLst>
          </c:dPt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E5B-44A1-AACA-EA36554490CC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E5B-44A1-AACA-EA36554490CC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E5B-44A1-AACA-EA36554490CC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100</c:v>
                </c:pt>
                <c:pt idx="1">
                  <c:v>100.77101680676286</c:v>
                </c:pt>
                <c:pt idx="2">
                  <c:v>101.26795152030382</c:v>
                </c:pt>
                <c:pt idx="3">
                  <c:v>99.857338070346259</c:v>
                </c:pt>
                <c:pt idx="4">
                  <c:v>97.742041122388542</c:v>
                </c:pt>
                <c:pt idx="5">
                  <c:v>98.129182401981197</c:v>
                </c:pt>
                <c:pt idx="6">
                  <c:v>98.88006434888517</c:v>
                </c:pt>
                <c:pt idx="7">
                  <c:v>102.28109685192661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1E5B-44A1-AACA-EA36554490CC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22–30 (BHC)2</c:v>
                </c:pt>
              </c:strCache>
            </c:strRef>
          </c:tx>
          <c:spPr>
            <a:ln>
              <a:solidFill>
                <a:prstClr val="white">
                  <a:lumMod val="50000"/>
                </a:prst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chemeClr val="bg1">
                    <a:lumMod val="50000"/>
                  </a:scheme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E5B-44A1-AACA-EA36554490CC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100</c:v>
                </c:pt>
                <c:pt idx="1">
                  <c:v>99.132101660000004</c:v>
                </c:pt>
                <c:pt idx="2">
                  <c:v>95.816157750000002</c:v>
                </c:pt>
                <c:pt idx="3">
                  <c:v>92.392791199999394</c:v>
                </c:pt>
                <c:pt idx="4">
                  <c:v>90.421538509999948</c:v>
                </c:pt>
                <c:pt idx="5">
                  <c:v>89.071519480000447</c:v>
                </c:pt>
                <c:pt idx="6">
                  <c:v>92.892996940000003</c:v>
                </c:pt>
                <c:pt idx="7">
                  <c:v>93.062583509999982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1E5B-44A1-AACA-EA36554490CC}"/>
            </c:ext>
          </c:extLst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31–59 (BHC)</c:v>
                </c:pt>
              </c:strCache>
            </c:strRef>
          </c:tx>
          <c:marker>
            <c:symbol val="none"/>
          </c:marker>
          <c:dPt>
            <c:idx val="7"/>
            <c:marker>
              <c:symbol val="diamond"/>
              <c:size val="12"/>
              <c:spPr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1E5B-44A1-AACA-EA36554490CC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100</c:v>
                </c:pt>
                <c:pt idx="1">
                  <c:v>100.3469498</c:v>
                </c:pt>
                <c:pt idx="2">
                  <c:v>99.993265150000127</c:v>
                </c:pt>
                <c:pt idx="3">
                  <c:v>99.082457480000002</c:v>
                </c:pt>
                <c:pt idx="4">
                  <c:v>96.193186849999989</c:v>
                </c:pt>
                <c:pt idx="5">
                  <c:v>95.737162950000027</c:v>
                </c:pt>
                <c:pt idx="6">
                  <c:v>96.644364699999997</c:v>
                </c:pt>
                <c:pt idx="7">
                  <c:v>99.993875669999994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1E5B-44A1-AACA-EA3655449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637040"/>
        <c:axId val="448637432"/>
      </c:lineChart>
      <c:catAx>
        <c:axId val="44863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8637432"/>
        <c:crosses val="autoZero"/>
        <c:auto val="1"/>
        <c:lblAlgn val="ctr"/>
        <c:lblOffset val="100"/>
        <c:noMultiLvlLbl val="0"/>
      </c:catAx>
      <c:valAx>
        <c:axId val="448637432"/>
        <c:scaling>
          <c:orientation val="minMax"/>
          <c:max val="115"/>
          <c:min val="85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</a:t>
                </a:r>
              </a:p>
              <a:p>
                <a:pPr>
                  <a:defRPr sz="1400" b="0"/>
                </a:pPr>
                <a:r>
                  <a:rPr lang="en-GB" sz="1400" b="0" baseline="0" dirty="0"/>
                  <a:t>(Indexed to 100 in 2007)</a:t>
                </a:r>
                <a:endParaRPr lang="en-GB" sz="1400" b="0" dirty="0"/>
              </a:p>
            </c:rich>
          </c:tx>
          <c:layout>
            <c:manualLayout>
              <c:xMode val="edge"/>
              <c:yMode val="edge"/>
              <c:x val="0"/>
              <c:y val="0.262047048535824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8637040"/>
        <c:crosses val="autoZero"/>
        <c:crossBetween val="midCat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9160576361212"/>
          <c:y val="0.12899082001641396"/>
          <c:w val="0.76504941479933231"/>
          <c:h val="0.69154693596135575"/>
        </c:manualLayout>
      </c:layout>
      <c:lineChart>
        <c:grouping val="standar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90:50 ratio- Children</c:v>
                </c:pt>
              </c:strCache>
            </c:strRef>
          </c:tx>
          <c:spPr>
            <a:ln w="34925">
              <a:solidFill>
                <a:srgbClr val="248329">
                  <a:alpha val="25000"/>
                </a:srgb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rgbClr val="248329">
                    <a:alpha val="25000"/>
                  </a:srgb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98B-4D78-A105-3B6AB6064A5D}"/>
              </c:ext>
            </c:extLst>
          </c:dPt>
          <c:dPt>
            <c:idx val="11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98B-4D78-A105-3B6AB6064A5D}"/>
              </c:ext>
            </c:extLst>
          </c:dPt>
          <c:dPt>
            <c:idx val="12"/>
            <c:marker>
              <c:symbol val="diamond"/>
              <c:size val="12"/>
              <c:spPr>
                <a:solidFill>
                  <a:srgbClr val="248329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98B-4D78-A105-3B6AB6064A5D}"/>
              </c:ext>
            </c:extLst>
          </c:dPt>
          <c:dPt>
            <c:idx val="20"/>
            <c:marker>
              <c:symbol val="diamond"/>
              <c:size val="12"/>
              <c:spPr>
                <a:solidFill>
                  <a:schemeClr val="accent4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98B-4D78-A105-3B6AB6064A5D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100</c:v>
                </c:pt>
                <c:pt idx="1">
                  <c:v>100.77101680676286</c:v>
                </c:pt>
                <c:pt idx="2">
                  <c:v>101.26795152030382</c:v>
                </c:pt>
                <c:pt idx="3">
                  <c:v>99.857338070346259</c:v>
                </c:pt>
                <c:pt idx="4">
                  <c:v>97.742041122388542</c:v>
                </c:pt>
                <c:pt idx="5">
                  <c:v>98.129182401981197</c:v>
                </c:pt>
                <c:pt idx="6">
                  <c:v>98.88006434888517</c:v>
                </c:pt>
                <c:pt idx="7">
                  <c:v>102.28109685192661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98B-4D78-A105-3B6AB6064A5D}"/>
            </c:ext>
          </c:extLst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22–30 (BHC)2</c:v>
                </c:pt>
              </c:strCache>
            </c:strRef>
          </c:tx>
          <c:spPr>
            <a:ln>
              <a:solidFill>
                <a:prstClr val="white">
                  <a:lumMod val="50000"/>
                </a:prstClr>
              </a:solidFill>
            </a:ln>
          </c:spPr>
          <c:marker>
            <c:symbol val="none"/>
          </c:marker>
          <c:dPt>
            <c:idx val="7"/>
            <c:marker>
              <c:symbol val="diamond"/>
              <c:size val="12"/>
              <c:spPr>
                <a:solidFill>
                  <a:schemeClr val="bg1">
                    <a:lumMod val="50000"/>
                  </a:schemeClr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98B-4D78-A105-3B6AB6064A5D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100</c:v>
                </c:pt>
                <c:pt idx="1">
                  <c:v>99.132101660000004</c:v>
                </c:pt>
                <c:pt idx="2">
                  <c:v>95.816157750000002</c:v>
                </c:pt>
                <c:pt idx="3">
                  <c:v>92.392791199999394</c:v>
                </c:pt>
                <c:pt idx="4">
                  <c:v>90.421538509999948</c:v>
                </c:pt>
                <c:pt idx="5">
                  <c:v>89.071519480000447</c:v>
                </c:pt>
                <c:pt idx="6">
                  <c:v>92.892996940000003</c:v>
                </c:pt>
                <c:pt idx="7">
                  <c:v>93.062583509999982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98B-4D78-A105-3B6AB6064A5D}"/>
            </c:ext>
          </c:extLst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31–59 (BHC)</c:v>
                </c:pt>
              </c:strCache>
            </c:strRef>
          </c:tx>
          <c:marker>
            <c:symbol val="none"/>
          </c:marker>
          <c:dPt>
            <c:idx val="7"/>
            <c:marker>
              <c:symbol val="diamond"/>
              <c:size val="12"/>
              <c:spPr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A98B-4D78-A105-3B6AB6064A5D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100</c:v>
                </c:pt>
                <c:pt idx="1">
                  <c:v>100.3469498</c:v>
                </c:pt>
                <c:pt idx="2">
                  <c:v>99.993265150000127</c:v>
                </c:pt>
                <c:pt idx="3">
                  <c:v>99.082457480000002</c:v>
                </c:pt>
                <c:pt idx="4">
                  <c:v>96.193186849999989</c:v>
                </c:pt>
                <c:pt idx="5">
                  <c:v>95.737162950000027</c:v>
                </c:pt>
                <c:pt idx="6">
                  <c:v>96.644364699999997</c:v>
                </c:pt>
                <c:pt idx="7">
                  <c:v>99.993875669999994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A98B-4D78-A105-3B6AB6064A5D}"/>
            </c:ext>
          </c:extLst>
        </c:ser>
        <c:ser>
          <c:idx val="3"/>
          <c:order val="3"/>
          <c:tx>
            <c:strRef>
              <c:f>'Sheet1'!$E$1</c:f>
              <c:strCache>
                <c:ptCount val="1"/>
                <c:pt idx="0">
                  <c:v>60+ (BHC)</c:v>
                </c:pt>
              </c:strCache>
            </c:strRef>
          </c:tx>
          <c:marker>
            <c:symbol val="none"/>
          </c:marker>
          <c:dPt>
            <c:idx val="7"/>
            <c:marker>
              <c:symbol val="diamond"/>
              <c:size val="12"/>
              <c:spPr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A98B-4D78-A105-3B6AB6064A5D}"/>
              </c:ext>
            </c:extLst>
          </c:dPt>
          <c:cat>
            <c:numRef>
              <c:f>'Sheet1'!$A$2:$A$9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'Sheet1'!$E$2:$E$9</c:f>
              <c:numCache>
                <c:formatCode>General</c:formatCode>
                <c:ptCount val="8"/>
                <c:pt idx="0">
                  <c:v>100</c:v>
                </c:pt>
                <c:pt idx="1">
                  <c:v>102.2689792</c:v>
                </c:pt>
                <c:pt idx="2">
                  <c:v>106.63278289999927</c:v>
                </c:pt>
                <c:pt idx="3">
                  <c:v>105.6812618</c:v>
                </c:pt>
                <c:pt idx="4">
                  <c:v>104.5123657</c:v>
                </c:pt>
                <c:pt idx="5">
                  <c:v>106.85942110000001</c:v>
                </c:pt>
                <c:pt idx="6">
                  <c:v>106.20517390000002</c:v>
                </c:pt>
                <c:pt idx="7">
                  <c:v>110.74695240000032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A98B-4D78-A105-3B6AB6064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638216"/>
        <c:axId val="448638608"/>
      </c:lineChart>
      <c:catAx>
        <c:axId val="448638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8638608"/>
        <c:crosses val="autoZero"/>
        <c:auto val="1"/>
        <c:lblAlgn val="ctr"/>
        <c:lblOffset val="100"/>
        <c:noMultiLvlLbl val="0"/>
      </c:catAx>
      <c:valAx>
        <c:axId val="448638608"/>
        <c:scaling>
          <c:orientation val="minMax"/>
          <c:max val="115"/>
          <c:min val="85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GB" sz="1400" b="0" dirty="0"/>
                  <a:t>Median</a:t>
                </a:r>
                <a:r>
                  <a:rPr lang="en-GB" sz="1400" b="0" baseline="0" dirty="0"/>
                  <a:t> income</a:t>
                </a:r>
              </a:p>
              <a:p>
                <a:pPr>
                  <a:defRPr sz="1400" b="0"/>
                </a:pPr>
                <a:r>
                  <a:rPr lang="en-GB" sz="1400" b="0" baseline="0" dirty="0"/>
                  <a:t>(Indexed to 100 in 2007)</a:t>
                </a:r>
                <a:endParaRPr lang="en-GB" sz="1400" b="0" dirty="0"/>
              </a:p>
            </c:rich>
          </c:tx>
          <c:layout>
            <c:manualLayout>
              <c:xMode val="edge"/>
              <c:yMode val="edge"/>
              <c:x val="0"/>
              <c:y val="0.262047048535824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8638216"/>
        <c:crosses val="autoZero"/>
        <c:crossBetween val="midCat"/>
        <c:maj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Noto Sans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271156639400661E-2"/>
          <c:y val="7.8868840962115438E-2"/>
          <c:w val="0.91378385954182961"/>
          <c:h val="0.68148729743129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Public sector net borrowing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  <a:prstDash val="solid"/>
            </a:ln>
          </c:spPr>
          <c:invertIfNegative val="0"/>
          <c:cat>
            <c:strRef>
              <c:f>Sheet1!$A$2:$A$22</c:f>
              <c:strCache>
                <c:ptCount val="21"/>
                <c:pt idx="0">
                  <c:v>2000–01</c:v>
                </c:pt>
                <c:pt idx="1">
                  <c:v>2001–02</c:v>
                </c:pt>
                <c:pt idx="2">
                  <c:v>2002–03</c:v>
                </c:pt>
                <c:pt idx="3">
                  <c:v>2003–04</c:v>
                </c:pt>
                <c:pt idx="4">
                  <c:v>2004–05</c:v>
                </c:pt>
                <c:pt idx="5">
                  <c:v>2005–06</c:v>
                </c:pt>
                <c:pt idx="6">
                  <c:v>2006–07</c:v>
                </c:pt>
                <c:pt idx="7">
                  <c:v>2007–08</c:v>
                </c:pt>
                <c:pt idx="8">
                  <c:v>2008–09</c:v>
                </c:pt>
                <c:pt idx="9">
                  <c:v>2009–10</c:v>
                </c:pt>
                <c:pt idx="10">
                  <c:v>2010–11</c:v>
                </c:pt>
                <c:pt idx="11">
                  <c:v>2011–12</c:v>
                </c:pt>
                <c:pt idx="12">
                  <c:v>2012–13</c:v>
                </c:pt>
                <c:pt idx="13">
                  <c:v>2013–14</c:v>
                </c:pt>
                <c:pt idx="14">
                  <c:v>2014–15</c:v>
                </c:pt>
                <c:pt idx="15">
                  <c:v>2015–16</c:v>
                </c:pt>
                <c:pt idx="16">
                  <c:v>2016–17</c:v>
                </c:pt>
                <c:pt idx="17">
                  <c:v>2017–18</c:v>
                </c:pt>
                <c:pt idx="18">
                  <c:v>2018–19</c:v>
                </c:pt>
                <c:pt idx="19">
                  <c:v>2019–20</c:v>
                </c:pt>
                <c:pt idx="20">
                  <c:v>2020–21</c:v>
                </c:pt>
              </c:strCache>
            </c:strRef>
          </c:cat>
          <c:val>
            <c:numRef>
              <c:f>Sheet1!$B$2:$B$22</c:f>
              <c:numCache>
                <c:formatCode>0.0</c:formatCode>
                <c:ptCount val="21"/>
                <c:pt idx="0">
                  <c:v>-1.571156466075244</c:v>
                </c:pt>
                <c:pt idx="1">
                  <c:v>4.8702446612926137E-2</c:v>
                </c:pt>
                <c:pt idx="2">
                  <c:v>2.2433300106901259</c:v>
                </c:pt>
                <c:pt idx="3">
                  <c:v>2.502648368176382</c:v>
                </c:pt>
                <c:pt idx="4">
                  <c:v>3.3127330596897879</c:v>
                </c:pt>
                <c:pt idx="5">
                  <c:v>2.9688314410779317</c:v>
                </c:pt>
                <c:pt idx="6">
                  <c:v>2.5107976554242857</c:v>
                </c:pt>
                <c:pt idx="7">
                  <c:v>2.6422632866102407</c:v>
                </c:pt>
                <c:pt idx="8">
                  <c:v>6.7150063866867296</c:v>
                </c:pt>
                <c:pt idx="9">
                  <c:v>10.109904462134223</c:v>
                </c:pt>
                <c:pt idx="10">
                  <c:v>8.598812730951213</c:v>
                </c:pt>
                <c:pt idx="11">
                  <c:v>7.0712504398647589</c:v>
                </c:pt>
                <c:pt idx="12">
                  <c:v>7.2907063848117462</c:v>
                </c:pt>
                <c:pt idx="13">
                  <c:v>5.9067607811043876</c:v>
                </c:pt>
                <c:pt idx="14">
                  <c:v>4.9923781110459391</c:v>
                </c:pt>
                <c:pt idx="15">
                  <c:v>4.0071225912442374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55-4F0A-8197-A0BF9A50B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  <a:prstDash val="sysDash"/>
            </a:ln>
          </c:spPr>
          <c:invertIfNegative val="0"/>
          <c:cat>
            <c:strRef>
              <c:f>Sheet1!$A$2:$A$22</c:f>
              <c:strCache>
                <c:ptCount val="21"/>
                <c:pt idx="0">
                  <c:v>2000–01</c:v>
                </c:pt>
                <c:pt idx="1">
                  <c:v>2001–02</c:v>
                </c:pt>
                <c:pt idx="2">
                  <c:v>2002–03</c:v>
                </c:pt>
                <c:pt idx="3">
                  <c:v>2003–04</c:v>
                </c:pt>
                <c:pt idx="4">
                  <c:v>2004–05</c:v>
                </c:pt>
                <c:pt idx="5">
                  <c:v>2005–06</c:v>
                </c:pt>
                <c:pt idx="6">
                  <c:v>2006–07</c:v>
                </c:pt>
                <c:pt idx="7">
                  <c:v>2007–08</c:v>
                </c:pt>
                <c:pt idx="8">
                  <c:v>2008–09</c:v>
                </c:pt>
                <c:pt idx="9">
                  <c:v>2009–10</c:v>
                </c:pt>
                <c:pt idx="10">
                  <c:v>2010–11</c:v>
                </c:pt>
                <c:pt idx="11">
                  <c:v>2011–12</c:v>
                </c:pt>
                <c:pt idx="12">
                  <c:v>2012–13</c:v>
                </c:pt>
                <c:pt idx="13">
                  <c:v>2013–14</c:v>
                </c:pt>
                <c:pt idx="14">
                  <c:v>2014–15</c:v>
                </c:pt>
                <c:pt idx="15">
                  <c:v>2015–16</c:v>
                </c:pt>
                <c:pt idx="16">
                  <c:v>2016–17</c:v>
                </c:pt>
                <c:pt idx="17">
                  <c:v>2017–18</c:v>
                </c:pt>
                <c:pt idx="18">
                  <c:v>2018–19</c:v>
                </c:pt>
                <c:pt idx="19">
                  <c:v>2019–20</c:v>
                </c:pt>
                <c:pt idx="20">
                  <c:v>2020–21</c:v>
                </c:pt>
              </c:strCache>
            </c:strRef>
          </c:cat>
          <c:val>
            <c:numRef>
              <c:f>Sheet1!$C$2:$C$22</c:f>
              <c:numCache>
                <c:formatCode>General</c:formatCode>
                <c:ptCount val="21"/>
                <c:pt idx="16" formatCode="0.0">
                  <c:v>2.9</c:v>
                </c:pt>
                <c:pt idx="17" formatCode="0.0">
                  <c:v>1.9000000000000001</c:v>
                </c:pt>
                <c:pt idx="18" formatCode="0.0">
                  <c:v>1</c:v>
                </c:pt>
                <c:pt idx="19" formatCode="0.0">
                  <c:v>-0.5</c:v>
                </c:pt>
                <c:pt idx="20" formatCode="0.0">
                  <c:v>-0.5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55-4F0A-8197-A0BF9A50B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8639784"/>
        <c:axId val="44864017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Cyclically-adjusted PSNB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Sheet1!$A$2:$A$22</c:f>
              <c:strCache>
                <c:ptCount val="21"/>
                <c:pt idx="0">
                  <c:v>2000–01</c:v>
                </c:pt>
                <c:pt idx="1">
                  <c:v>2001–02</c:v>
                </c:pt>
                <c:pt idx="2">
                  <c:v>2002–03</c:v>
                </c:pt>
                <c:pt idx="3">
                  <c:v>2003–04</c:v>
                </c:pt>
                <c:pt idx="4">
                  <c:v>2004–05</c:v>
                </c:pt>
                <c:pt idx="5">
                  <c:v>2005–06</c:v>
                </c:pt>
                <c:pt idx="6">
                  <c:v>2006–07</c:v>
                </c:pt>
                <c:pt idx="7">
                  <c:v>2007–08</c:v>
                </c:pt>
                <c:pt idx="8">
                  <c:v>2008–09</c:v>
                </c:pt>
                <c:pt idx="9">
                  <c:v>2009–10</c:v>
                </c:pt>
                <c:pt idx="10">
                  <c:v>2010–11</c:v>
                </c:pt>
                <c:pt idx="11">
                  <c:v>2011–12</c:v>
                </c:pt>
                <c:pt idx="12">
                  <c:v>2012–13</c:v>
                </c:pt>
                <c:pt idx="13">
                  <c:v>2013–14</c:v>
                </c:pt>
                <c:pt idx="14">
                  <c:v>2014–15</c:v>
                </c:pt>
                <c:pt idx="15">
                  <c:v>2015–16</c:v>
                </c:pt>
                <c:pt idx="16">
                  <c:v>2016–17</c:v>
                </c:pt>
                <c:pt idx="17">
                  <c:v>2017–18</c:v>
                </c:pt>
                <c:pt idx="18">
                  <c:v>2018–19</c:v>
                </c:pt>
                <c:pt idx="19">
                  <c:v>2019–20</c:v>
                </c:pt>
                <c:pt idx="20">
                  <c:v>2020–21</c:v>
                </c:pt>
              </c:strCache>
            </c:strRef>
          </c:cat>
          <c:val>
            <c:numRef>
              <c:f>Sheet1!$D$2:$D$22</c:f>
              <c:numCache>
                <c:formatCode>0.0</c:formatCode>
                <c:ptCount val="21"/>
                <c:pt idx="0">
                  <c:v>-0.39871297706887293</c:v>
                </c:pt>
                <c:pt idx="1">
                  <c:v>0.71159914663588852</c:v>
                </c:pt>
                <c:pt idx="2">
                  <c:v>2.2734534987650306</c:v>
                </c:pt>
                <c:pt idx="3">
                  <c:v>2.8264994786122197</c:v>
                </c:pt>
                <c:pt idx="4">
                  <c:v>3.9346673495217961</c:v>
                </c:pt>
                <c:pt idx="5">
                  <c:v>3.4969377407702793</c:v>
                </c:pt>
                <c:pt idx="6">
                  <c:v>3.0301720130190177</c:v>
                </c:pt>
                <c:pt idx="7">
                  <c:v>3.7456528109759488</c:v>
                </c:pt>
                <c:pt idx="8">
                  <c:v>6.6312614007226607</c:v>
                </c:pt>
                <c:pt idx="9">
                  <c:v>8.0294326077104206</c:v>
                </c:pt>
                <c:pt idx="10">
                  <c:v>6.5632844295264796</c:v>
                </c:pt>
                <c:pt idx="11">
                  <c:v>5.1832650218900724</c:v>
                </c:pt>
                <c:pt idx="12">
                  <c:v>5.2940744586801145</c:v>
                </c:pt>
                <c:pt idx="13">
                  <c:v>4.349595475734028</c:v>
                </c:pt>
                <c:pt idx="14">
                  <c:v>4.2437347223537811</c:v>
                </c:pt>
                <c:pt idx="15">
                  <c:v>3.732409223732259</c:v>
                </c:pt>
                <c:pt idx="16">
                  <c:v>2.7</c:v>
                </c:pt>
                <c:pt idx="17">
                  <c:v>1.9000000000000001</c:v>
                </c:pt>
                <c:pt idx="18">
                  <c:v>1</c:v>
                </c:pt>
                <c:pt idx="19">
                  <c:v>-0.5</c:v>
                </c:pt>
                <c:pt idx="20">
                  <c:v>-0.5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255-4F0A-8197-A0BF9A50B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8639784"/>
        <c:axId val="448640176"/>
      </c:lineChart>
      <c:catAx>
        <c:axId val="448639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Financial year</a:t>
                </a:r>
              </a:p>
            </c:rich>
          </c:tx>
          <c:layout>
            <c:manualLayout>
              <c:xMode val="edge"/>
              <c:yMode val="edge"/>
              <c:x val="0.43887279259996342"/>
              <c:y val="0.93581811222364264"/>
            </c:manualLayout>
          </c:layout>
          <c:overlay val="0"/>
          <c:spPr>
            <a:noFill/>
          </c:spPr>
        </c:title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448640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48640176"/>
        <c:scaling>
          <c:orientation val="minMax"/>
          <c:max val="12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% of national income</a:t>
                </a:r>
              </a:p>
            </c:rich>
          </c:tx>
          <c:layout>
            <c:manualLayout>
              <c:xMode val="edge"/>
              <c:yMode val="edge"/>
              <c:x val="3.2362459546925572E-3"/>
              <c:y val="0.26997559972606738"/>
            </c:manualLayout>
          </c:layout>
          <c:overlay val="0"/>
        </c:title>
        <c:numFmt formatCode="0" sourceLinked="0"/>
        <c:majorTickMark val="out"/>
        <c:minorTickMark val="none"/>
        <c:tickLblPos val="low"/>
        <c:crossAx val="448639784"/>
        <c:crosses val="autoZero"/>
        <c:crossBetween val="between"/>
        <c:majorUnit val="2"/>
        <c:minorUnit val="2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10052582626200852"/>
          <c:y val="9.1778566892235847E-2"/>
          <c:w val="0.29177190836582373"/>
          <c:h val="0.1346570944853557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282604016220433E-2"/>
          <c:y val="5.1101778164999112E-2"/>
          <c:w val="0.85389470614376306"/>
          <c:h val="0.7199421799137327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Out-turn</c:v>
                </c:pt>
              </c:strCache>
            </c:strRef>
          </c:tx>
          <c:spPr>
            <a:ln w="28575"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Sheet1!$A$2:$A$102</c:f>
              <c:strCache>
                <c:ptCount val="101"/>
                <c:pt idx="0">
                  <c:v>1920–21</c:v>
                </c:pt>
                <c:pt idx="1">
                  <c:v>1921–22</c:v>
                </c:pt>
                <c:pt idx="2">
                  <c:v>1922–23</c:v>
                </c:pt>
                <c:pt idx="3">
                  <c:v>1923–24</c:v>
                </c:pt>
                <c:pt idx="4">
                  <c:v>1924–25</c:v>
                </c:pt>
                <c:pt idx="5">
                  <c:v>1925–26</c:v>
                </c:pt>
                <c:pt idx="6">
                  <c:v>1926–27</c:v>
                </c:pt>
                <c:pt idx="7">
                  <c:v>1927–28</c:v>
                </c:pt>
                <c:pt idx="8">
                  <c:v>1928–29</c:v>
                </c:pt>
                <c:pt idx="9">
                  <c:v>1929–30</c:v>
                </c:pt>
                <c:pt idx="10">
                  <c:v>1930–31</c:v>
                </c:pt>
                <c:pt idx="11">
                  <c:v>1931–32</c:v>
                </c:pt>
                <c:pt idx="12">
                  <c:v>1932–33</c:v>
                </c:pt>
                <c:pt idx="13">
                  <c:v>1933–34</c:v>
                </c:pt>
                <c:pt idx="14">
                  <c:v>1934–35</c:v>
                </c:pt>
                <c:pt idx="15">
                  <c:v>1935–36</c:v>
                </c:pt>
                <c:pt idx="16">
                  <c:v>1936–37</c:v>
                </c:pt>
                <c:pt idx="17">
                  <c:v>1937–38</c:v>
                </c:pt>
                <c:pt idx="18">
                  <c:v>1938–39</c:v>
                </c:pt>
                <c:pt idx="19">
                  <c:v>1939–40</c:v>
                </c:pt>
                <c:pt idx="20">
                  <c:v>1940–41</c:v>
                </c:pt>
                <c:pt idx="21">
                  <c:v>1941–42</c:v>
                </c:pt>
                <c:pt idx="22">
                  <c:v>1942–43</c:v>
                </c:pt>
                <c:pt idx="23">
                  <c:v>1943–44</c:v>
                </c:pt>
                <c:pt idx="24">
                  <c:v>1944–45</c:v>
                </c:pt>
                <c:pt idx="25">
                  <c:v>1945–46</c:v>
                </c:pt>
                <c:pt idx="26">
                  <c:v>1946–47</c:v>
                </c:pt>
                <c:pt idx="27">
                  <c:v>1947–48</c:v>
                </c:pt>
                <c:pt idx="28">
                  <c:v>1948–49</c:v>
                </c:pt>
                <c:pt idx="29">
                  <c:v>1949–50</c:v>
                </c:pt>
                <c:pt idx="30">
                  <c:v>1950–51</c:v>
                </c:pt>
                <c:pt idx="31">
                  <c:v>1951–52</c:v>
                </c:pt>
                <c:pt idx="32">
                  <c:v>1952–53</c:v>
                </c:pt>
                <c:pt idx="33">
                  <c:v>1953–54</c:v>
                </c:pt>
                <c:pt idx="34">
                  <c:v>1954–55</c:v>
                </c:pt>
                <c:pt idx="35">
                  <c:v>1955–56</c:v>
                </c:pt>
                <c:pt idx="36">
                  <c:v>1956–57</c:v>
                </c:pt>
                <c:pt idx="37">
                  <c:v>1957–58</c:v>
                </c:pt>
                <c:pt idx="38">
                  <c:v>1958–59</c:v>
                </c:pt>
                <c:pt idx="39">
                  <c:v>1959–60</c:v>
                </c:pt>
                <c:pt idx="40">
                  <c:v>1960–61</c:v>
                </c:pt>
                <c:pt idx="41">
                  <c:v>1961–62</c:v>
                </c:pt>
                <c:pt idx="42">
                  <c:v>1962–63</c:v>
                </c:pt>
                <c:pt idx="43">
                  <c:v>1963–64</c:v>
                </c:pt>
                <c:pt idx="44">
                  <c:v>1964–65</c:v>
                </c:pt>
                <c:pt idx="45">
                  <c:v>1965–66</c:v>
                </c:pt>
                <c:pt idx="46">
                  <c:v>1966–67</c:v>
                </c:pt>
                <c:pt idx="47">
                  <c:v>1967–68</c:v>
                </c:pt>
                <c:pt idx="48">
                  <c:v>1968–69</c:v>
                </c:pt>
                <c:pt idx="49">
                  <c:v>1969–70</c:v>
                </c:pt>
                <c:pt idx="50">
                  <c:v>1970–71</c:v>
                </c:pt>
                <c:pt idx="51">
                  <c:v>1971–72</c:v>
                </c:pt>
                <c:pt idx="52">
                  <c:v>1972–73</c:v>
                </c:pt>
                <c:pt idx="53">
                  <c:v>1973–74</c:v>
                </c:pt>
                <c:pt idx="54">
                  <c:v>1974–75</c:v>
                </c:pt>
                <c:pt idx="55">
                  <c:v>1975–76</c:v>
                </c:pt>
                <c:pt idx="56">
                  <c:v>1976–77</c:v>
                </c:pt>
                <c:pt idx="57">
                  <c:v>1977–78</c:v>
                </c:pt>
                <c:pt idx="58">
                  <c:v>1978–79</c:v>
                </c:pt>
                <c:pt idx="59">
                  <c:v>1979–80</c:v>
                </c:pt>
                <c:pt idx="60">
                  <c:v>1980–81</c:v>
                </c:pt>
                <c:pt idx="61">
                  <c:v>1981–82</c:v>
                </c:pt>
                <c:pt idx="62">
                  <c:v>1982–83</c:v>
                </c:pt>
                <c:pt idx="63">
                  <c:v>1983–84</c:v>
                </c:pt>
                <c:pt idx="64">
                  <c:v>1984–85</c:v>
                </c:pt>
                <c:pt idx="65">
                  <c:v>1985–86</c:v>
                </c:pt>
                <c:pt idx="66">
                  <c:v>1986–87</c:v>
                </c:pt>
                <c:pt idx="67">
                  <c:v>1987–88</c:v>
                </c:pt>
                <c:pt idx="68">
                  <c:v>1988–89</c:v>
                </c:pt>
                <c:pt idx="69">
                  <c:v>1989–90</c:v>
                </c:pt>
                <c:pt idx="70">
                  <c:v>1990–91</c:v>
                </c:pt>
                <c:pt idx="71">
                  <c:v>1991–92</c:v>
                </c:pt>
                <c:pt idx="72">
                  <c:v>1992–93</c:v>
                </c:pt>
                <c:pt idx="73">
                  <c:v>1993–94</c:v>
                </c:pt>
                <c:pt idx="74">
                  <c:v>1994–95</c:v>
                </c:pt>
                <c:pt idx="75">
                  <c:v>1995–96</c:v>
                </c:pt>
                <c:pt idx="76">
                  <c:v>1996–97</c:v>
                </c:pt>
                <c:pt idx="77">
                  <c:v>1997–98</c:v>
                </c:pt>
                <c:pt idx="78">
                  <c:v>1998–99</c:v>
                </c:pt>
                <c:pt idx="79">
                  <c:v>1999–00</c:v>
                </c:pt>
                <c:pt idx="80">
                  <c:v>2000–01</c:v>
                </c:pt>
                <c:pt idx="81">
                  <c:v>2001–02</c:v>
                </c:pt>
                <c:pt idx="82">
                  <c:v>2002–03</c:v>
                </c:pt>
                <c:pt idx="83">
                  <c:v>2003–04</c:v>
                </c:pt>
                <c:pt idx="84">
                  <c:v>2004–05</c:v>
                </c:pt>
                <c:pt idx="85">
                  <c:v>2005–06</c:v>
                </c:pt>
                <c:pt idx="86">
                  <c:v>2006–07</c:v>
                </c:pt>
                <c:pt idx="87">
                  <c:v>2007–08</c:v>
                </c:pt>
                <c:pt idx="88">
                  <c:v>2008–09</c:v>
                </c:pt>
                <c:pt idx="89">
                  <c:v>2009–10</c:v>
                </c:pt>
                <c:pt idx="90">
                  <c:v>2010–11</c:v>
                </c:pt>
                <c:pt idx="91">
                  <c:v>2011–12</c:v>
                </c:pt>
                <c:pt idx="92">
                  <c:v>2012–13</c:v>
                </c:pt>
                <c:pt idx="93">
                  <c:v>2013–14</c:v>
                </c:pt>
                <c:pt idx="94">
                  <c:v>2014–15</c:v>
                </c:pt>
                <c:pt idx="95">
                  <c:v>2015–16</c:v>
                </c:pt>
                <c:pt idx="96">
                  <c:v>2016–17</c:v>
                </c:pt>
                <c:pt idx="97">
                  <c:v>2017–18</c:v>
                </c:pt>
                <c:pt idx="98">
                  <c:v>2018–19</c:v>
                </c:pt>
                <c:pt idx="99">
                  <c:v>2019–20</c:v>
                </c:pt>
                <c:pt idx="100">
                  <c:v>2020–21</c:v>
                </c:pt>
              </c:strCache>
            </c:strRef>
          </c:cat>
          <c:val>
            <c:numRef>
              <c:f>Sheet1!$B$2:$B$102</c:f>
              <c:numCache>
                <c:formatCode>0.0</c:formatCode>
                <c:ptCount val="101"/>
                <c:pt idx="0">
                  <c:v>127.7</c:v>
                </c:pt>
                <c:pt idx="1">
                  <c:v>157.5</c:v>
                </c:pt>
                <c:pt idx="2">
                  <c:v>175.5</c:v>
                </c:pt>
                <c:pt idx="3">
                  <c:v>181.4</c:v>
                </c:pt>
                <c:pt idx="4">
                  <c:v>175.8</c:v>
                </c:pt>
                <c:pt idx="5">
                  <c:v>169.5</c:v>
                </c:pt>
                <c:pt idx="6">
                  <c:v>176.2</c:v>
                </c:pt>
                <c:pt idx="7">
                  <c:v>166.1</c:v>
                </c:pt>
                <c:pt idx="8">
                  <c:v>165.9</c:v>
                </c:pt>
                <c:pt idx="9">
                  <c:v>162.1</c:v>
                </c:pt>
                <c:pt idx="10">
                  <c:v>164.5</c:v>
                </c:pt>
                <c:pt idx="11">
                  <c:v>177.4</c:v>
                </c:pt>
                <c:pt idx="12">
                  <c:v>186.4</c:v>
                </c:pt>
                <c:pt idx="13">
                  <c:v>187</c:v>
                </c:pt>
                <c:pt idx="14">
                  <c:v>175.1</c:v>
                </c:pt>
                <c:pt idx="15">
                  <c:v>167.6</c:v>
                </c:pt>
                <c:pt idx="16">
                  <c:v>158.80000000000001</c:v>
                </c:pt>
                <c:pt idx="17">
                  <c:v>152.9</c:v>
                </c:pt>
                <c:pt idx="18">
                  <c:v>151.1</c:v>
                </c:pt>
                <c:pt idx="19">
                  <c:v>153.69999999999999</c:v>
                </c:pt>
                <c:pt idx="20">
                  <c:v>161</c:v>
                </c:pt>
                <c:pt idx="21">
                  <c:v>164.6</c:v>
                </c:pt>
                <c:pt idx="22">
                  <c:v>179.6</c:v>
                </c:pt>
                <c:pt idx="23">
                  <c:v>195.8</c:v>
                </c:pt>
                <c:pt idx="24">
                  <c:v>221.7</c:v>
                </c:pt>
                <c:pt idx="25">
                  <c:v>240.2</c:v>
                </c:pt>
                <c:pt idx="26">
                  <c:v>258.8</c:v>
                </c:pt>
                <c:pt idx="27">
                  <c:v>239.5</c:v>
                </c:pt>
                <c:pt idx="28">
                  <c:v>211.6</c:v>
                </c:pt>
                <c:pt idx="29">
                  <c:v>203.5</c:v>
                </c:pt>
                <c:pt idx="30">
                  <c:v>194.8</c:v>
                </c:pt>
                <c:pt idx="31">
                  <c:v>175.1</c:v>
                </c:pt>
                <c:pt idx="32">
                  <c:v>163</c:v>
                </c:pt>
                <c:pt idx="33">
                  <c:v>155.30000000000001</c:v>
                </c:pt>
                <c:pt idx="34">
                  <c:v>148.6</c:v>
                </c:pt>
                <c:pt idx="35">
                  <c:v>138.69999999999999</c:v>
                </c:pt>
                <c:pt idx="36">
                  <c:v>129.30000000000001</c:v>
                </c:pt>
                <c:pt idx="37">
                  <c:v>123.2</c:v>
                </c:pt>
                <c:pt idx="38">
                  <c:v>118.8</c:v>
                </c:pt>
                <c:pt idx="39">
                  <c:v>113.9</c:v>
                </c:pt>
                <c:pt idx="40">
                  <c:v>108.8</c:v>
                </c:pt>
                <c:pt idx="41">
                  <c:v>104.6</c:v>
                </c:pt>
                <c:pt idx="42">
                  <c:v>104</c:v>
                </c:pt>
                <c:pt idx="43">
                  <c:v>99.4</c:v>
                </c:pt>
                <c:pt idx="44">
                  <c:v>91.6</c:v>
                </c:pt>
                <c:pt idx="45">
                  <c:v>87.3</c:v>
                </c:pt>
                <c:pt idx="46">
                  <c:v>83.8</c:v>
                </c:pt>
                <c:pt idx="47">
                  <c:v>84.9</c:v>
                </c:pt>
                <c:pt idx="48">
                  <c:v>77.8</c:v>
                </c:pt>
                <c:pt idx="49">
                  <c:v>70.3</c:v>
                </c:pt>
                <c:pt idx="50">
                  <c:v>64.7</c:v>
                </c:pt>
                <c:pt idx="51">
                  <c:v>62.1</c:v>
                </c:pt>
                <c:pt idx="52">
                  <c:v>57.1</c:v>
                </c:pt>
                <c:pt idx="53">
                  <c:v>53.8</c:v>
                </c:pt>
                <c:pt idx="54">
                  <c:v>50.3</c:v>
                </c:pt>
                <c:pt idx="55">
                  <c:v>52.2</c:v>
                </c:pt>
                <c:pt idx="56">
                  <c:v>50.6</c:v>
                </c:pt>
                <c:pt idx="57">
                  <c:v>47.1</c:v>
                </c:pt>
                <c:pt idx="58">
                  <c:v>44.9</c:v>
                </c:pt>
                <c:pt idx="59">
                  <c:v>41.7</c:v>
                </c:pt>
                <c:pt idx="60">
                  <c:v>43.4</c:v>
                </c:pt>
                <c:pt idx="61">
                  <c:v>43.3</c:v>
                </c:pt>
                <c:pt idx="62">
                  <c:v>42</c:v>
                </c:pt>
                <c:pt idx="63">
                  <c:v>42.3</c:v>
                </c:pt>
                <c:pt idx="64">
                  <c:v>42</c:v>
                </c:pt>
                <c:pt idx="65">
                  <c:v>40.300000000000004</c:v>
                </c:pt>
                <c:pt idx="66">
                  <c:v>37.9</c:v>
                </c:pt>
                <c:pt idx="67">
                  <c:v>33.6</c:v>
                </c:pt>
                <c:pt idx="68">
                  <c:v>27.8</c:v>
                </c:pt>
                <c:pt idx="69">
                  <c:v>25</c:v>
                </c:pt>
                <c:pt idx="70">
                  <c:v>23.6</c:v>
                </c:pt>
                <c:pt idx="71">
                  <c:v>24.8</c:v>
                </c:pt>
                <c:pt idx="72">
                  <c:v>29</c:v>
                </c:pt>
                <c:pt idx="73">
                  <c:v>33.800000000000004</c:v>
                </c:pt>
                <c:pt idx="74">
                  <c:v>37.5</c:v>
                </c:pt>
                <c:pt idx="75">
                  <c:v>39.1</c:v>
                </c:pt>
                <c:pt idx="76">
                  <c:v>39.700000000000003</c:v>
                </c:pt>
                <c:pt idx="77">
                  <c:v>39.1</c:v>
                </c:pt>
                <c:pt idx="78">
                  <c:v>37.300000000000004</c:v>
                </c:pt>
                <c:pt idx="79">
                  <c:v>34.4</c:v>
                </c:pt>
                <c:pt idx="80">
                  <c:v>29.9</c:v>
                </c:pt>
                <c:pt idx="81">
                  <c:v>29.3</c:v>
                </c:pt>
                <c:pt idx="82">
                  <c:v>30.3</c:v>
                </c:pt>
                <c:pt idx="83">
                  <c:v>31.8</c:v>
                </c:pt>
                <c:pt idx="84">
                  <c:v>34.300000000000004</c:v>
                </c:pt>
                <c:pt idx="85">
                  <c:v>35.4</c:v>
                </c:pt>
                <c:pt idx="86">
                  <c:v>36.1</c:v>
                </c:pt>
                <c:pt idx="87">
                  <c:v>36.9</c:v>
                </c:pt>
                <c:pt idx="88">
                  <c:v>51.9</c:v>
                </c:pt>
                <c:pt idx="89">
                  <c:v>65.2</c:v>
                </c:pt>
                <c:pt idx="90">
                  <c:v>71.7</c:v>
                </c:pt>
                <c:pt idx="91">
                  <c:v>75.2</c:v>
                </c:pt>
                <c:pt idx="92">
                  <c:v>78.900000000000006</c:v>
                </c:pt>
                <c:pt idx="93">
                  <c:v>81</c:v>
                </c:pt>
                <c:pt idx="94">
                  <c:v>83.3</c:v>
                </c:pt>
                <c:pt idx="95">
                  <c:v>83.7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06-4F58-8CF5-EC1F446B3056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Forecast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strRef>
              <c:f>Sheet1!$A$2:$A$102</c:f>
              <c:strCache>
                <c:ptCount val="101"/>
                <c:pt idx="0">
                  <c:v>1920–21</c:v>
                </c:pt>
                <c:pt idx="1">
                  <c:v>1921–22</c:v>
                </c:pt>
                <c:pt idx="2">
                  <c:v>1922–23</c:v>
                </c:pt>
                <c:pt idx="3">
                  <c:v>1923–24</c:v>
                </c:pt>
                <c:pt idx="4">
                  <c:v>1924–25</c:v>
                </c:pt>
                <c:pt idx="5">
                  <c:v>1925–26</c:v>
                </c:pt>
                <c:pt idx="6">
                  <c:v>1926–27</c:v>
                </c:pt>
                <c:pt idx="7">
                  <c:v>1927–28</c:v>
                </c:pt>
                <c:pt idx="8">
                  <c:v>1928–29</c:v>
                </c:pt>
                <c:pt idx="9">
                  <c:v>1929–30</c:v>
                </c:pt>
                <c:pt idx="10">
                  <c:v>1930–31</c:v>
                </c:pt>
                <c:pt idx="11">
                  <c:v>1931–32</c:v>
                </c:pt>
                <c:pt idx="12">
                  <c:v>1932–33</c:v>
                </c:pt>
                <c:pt idx="13">
                  <c:v>1933–34</c:v>
                </c:pt>
                <c:pt idx="14">
                  <c:v>1934–35</c:v>
                </c:pt>
                <c:pt idx="15">
                  <c:v>1935–36</c:v>
                </c:pt>
                <c:pt idx="16">
                  <c:v>1936–37</c:v>
                </c:pt>
                <c:pt idx="17">
                  <c:v>1937–38</c:v>
                </c:pt>
                <c:pt idx="18">
                  <c:v>1938–39</c:v>
                </c:pt>
                <c:pt idx="19">
                  <c:v>1939–40</c:v>
                </c:pt>
                <c:pt idx="20">
                  <c:v>1940–41</c:v>
                </c:pt>
                <c:pt idx="21">
                  <c:v>1941–42</c:v>
                </c:pt>
                <c:pt idx="22">
                  <c:v>1942–43</c:v>
                </c:pt>
                <c:pt idx="23">
                  <c:v>1943–44</c:v>
                </c:pt>
                <c:pt idx="24">
                  <c:v>1944–45</c:v>
                </c:pt>
                <c:pt idx="25">
                  <c:v>1945–46</c:v>
                </c:pt>
                <c:pt idx="26">
                  <c:v>1946–47</c:v>
                </c:pt>
                <c:pt idx="27">
                  <c:v>1947–48</c:v>
                </c:pt>
                <c:pt idx="28">
                  <c:v>1948–49</c:v>
                </c:pt>
                <c:pt idx="29">
                  <c:v>1949–50</c:v>
                </c:pt>
                <c:pt idx="30">
                  <c:v>1950–51</c:v>
                </c:pt>
                <c:pt idx="31">
                  <c:v>1951–52</c:v>
                </c:pt>
                <c:pt idx="32">
                  <c:v>1952–53</c:v>
                </c:pt>
                <c:pt idx="33">
                  <c:v>1953–54</c:v>
                </c:pt>
                <c:pt idx="34">
                  <c:v>1954–55</c:v>
                </c:pt>
                <c:pt idx="35">
                  <c:v>1955–56</c:v>
                </c:pt>
                <c:pt idx="36">
                  <c:v>1956–57</c:v>
                </c:pt>
                <c:pt idx="37">
                  <c:v>1957–58</c:v>
                </c:pt>
                <c:pt idx="38">
                  <c:v>1958–59</c:v>
                </c:pt>
                <c:pt idx="39">
                  <c:v>1959–60</c:v>
                </c:pt>
                <c:pt idx="40">
                  <c:v>1960–61</c:v>
                </c:pt>
                <c:pt idx="41">
                  <c:v>1961–62</c:v>
                </c:pt>
                <c:pt idx="42">
                  <c:v>1962–63</c:v>
                </c:pt>
                <c:pt idx="43">
                  <c:v>1963–64</c:v>
                </c:pt>
                <c:pt idx="44">
                  <c:v>1964–65</c:v>
                </c:pt>
                <c:pt idx="45">
                  <c:v>1965–66</c:v>
                </c:pt>
                <c:pt idx="46">
                  <c:v>1966–67</c:v>
                </c:pt>
                <c:pt idx="47">
                  <c:v>1967–68</c:v>
                </c:pt>
                <c:pt idx="48">
                  <c:v>1968–69</c:v>
                </c:pt>
                <c:pt idx="49">
                  <c:v>1969–70</c:v>
                </c:pt>
                <c:pt idx="50">
                  <c:v>1970–71</c:v>
                </c:pt>
                <c:pt idx="51">
                  <c:v>1971–72</c:v>
                </c:pt>
                <c:pt idx="52">
                  <c:v>1972–73</c:v>
                </c:pt>
                <c:pt idx="53">
                  <c:v>1973–74</c:v>
                </c:pt>
                <c:pt idx="54">
                  <c:v>1974–75</c:v>
                </c:pt>
                <c:pt idx="55">
                  <c:v>1975–76</c:v>
                </c:pt>
                <c:pt idx="56">
                  <c:v>1976–77</c:v>
                </c:pt>
                <c:pt idx="57">
                  <c:v>1977–78</c:v>
                </c:pt>
                <c:pt idx="58">
                  <c:v>1978–79</c:v>
                </c:pt>
                <c:pt idx="59">
                  <c:v>1979–80</c:v>
                </c:pt>
                <c:pt idx="60">
                  <c:v>1980–81</c:v>
                </c:pt>
                <c:pt idx="61">
                  <c:v>1981–82</c:v>
                </c:pt>
                <c:pt idx="62">
                  <c:v>1982–83</c:v>
                </c:pt>
                <c:pt idx="63">
                  <c:v>1983–84</c:v>
                </c:pt>
                <c:pt idx="64">
                  <c:v>1984–85</c:v>
                </c:pt>
                <c:pt idx="65">
                  <c:v>1985–86</c:v>
                </c:pt>
                <c:pt idx="66">
                  <c:v>1986–87</c:v>
                </c:pt>
                <c:pt idx="67">
                  <c:v>1987–88</c:v>
                </c:pt>
                <c:pt idx="68">
                  <c:v>1988–89</c:v>
                </c:pt>
                <c:pt idx="69">
                  <c:v>1989–90</c:v>
                </c:pt>
                <c:pt idx="70">
                  <c:v>1990–91</c:v>
                </c:pt>
                <c:pt idx="71">
                  <c:v>1991–92</c:v>
                </c:pt>
                <c:pt idx="72">
                  <c:v>1992–93</c:v>
                </c:pt>
                <c:pt idx="73">
                  <c:v>1993–94</c:v>
                </c:pt>
                <c:pt idx="74">
                  <c:v>1994–95</c:v>
                </c:pt>
                <c:pt idx="75">
                  <c:v>1995–96</c:v>
                </c:pt>
                <c:pt idx="76">
                  <c:v>1996–97</c:v>
                </c:pt>
                <c:pt idx="77">
                  <c:v>1997–98</c:v>
                </c:pt>
                <c:pt idx="78">
                  <c:v>1998–99</c:v>
                </c:pt>
                <c:pt idx="79">
                  <c:v>1999–00</c:v>
                </c:pt>
                <c:pt idx="80">
                  <c:v>2000–01</c:v>
                </c:pt>
                <c:pt idx="81">
                  <c:v>2001–02</c:v>
                </c:pt>
                <c:pt idx="82">
                  <c:v>2002–03</c:v>
                </c:pt>
                <c:pt idx="83">
                  <c:v>2003–04</c:v>
                </c:pt>
                <c:pt idx="84">
                  <c:v>2004–05</c:v>
                </c:pt>
                <c:pt idx="85">
                  <c:v>2005–06</c:v>
                </c:pt>
                <c:pt idx="86">
                  <c:v>2006–07</c:v>
                </c:pt>
                <c:pt idx="87">
                  <c:v>2007–08</c:v>
                </c:pt>
                <c:pt idx="88">
                  <c:v>2008–09</c:v>
                </c:pt>
                <c:pt idx="89">
                  <c:v>2009–10</c:v>
                </c:pt>
                <c:pt idx="90">
                  <c:v>2010–11</c:v>
                </c:pt>
                <c:pt idx="91">
                  <c:v>2011–12</c:v>
                </c:pt>
                <c:pt idx="92">
                  <c:v>2012–13</c:v>
                </c:pt>
                <c:pt idx="93">
                  <c:v>2013–14</c:v>
                </c:pt>
                <c:pt idx="94">
                  <c:v>2014–15</c:v>
                </c:pt>
                <c:pt idx="95">
                  <c:v>2015–16</c:v>
                </c:pt>
                <c:pt idx="96">
                  <c:v>2016–17</c:v>
                </c:pt>
                <c:pt idx="97">
                  <c:v>2017–18</c:v>
                </c:pt>
                <c:pt idx="98">
                  <c:v>2018–19</c:v>
                </c:pt>
                <c:pt idx="99">
                  <c:v>2019–20</c:v>
                </c:pt>
                <c:pt idx="100">
                  <c:v>2020–21</c:v>
                </c:pt>
              </c:strCache>
            </c:strRef>
          </c:cat>
          <c:val>
            <c:numRef>
              <c:f>Sheet1!$C$2:$C$102</c:f>
              <c:numCache>
                <c:formatCode>General</c:formatCode>
                <c:ptCount val="101"/>
                <c:pt idx="95" formatCode="0.0">
                  <c:v>83.7</c:v>
                </c:pt>
                <c:pt idx="96" formatCode="0.0">
                  <c:v>82.6</c:v>
                </c:pt>
                <c:pt idx="97" formatCode="0.0">
                  <c:v>81.3</c:v>
                </c:pt>
                <c:pt idx="98" formatCode="0.0">
                  <c:v>79.900000000000006</c:v>
                </c:pt>
                <c:pt idx="99" formatCode="0.0">
                  <c:v>77.2</c:v>
                </c:pt>
                <c:pt idx="100" formatCode="0.0">
                  <c:v>74.7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24-4F31-A841-681B44878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640568"/>
        <c:axId val="446254400"/>
      </c:lineChart>
      <c:catAx>
        <c:axId val="448640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Financial</a:t>
                </a:r>
                <a:r>
                  <a:rPr lang="en-GB" baseline="0" dirty="0"/>
                  <a:t> year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44654066214865068"/>
              <c:y val="0.9294254829385438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 w="31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446254400"/>
        <c:crosses val="autoZero"/>
        <c:auto val="1"/>
        <c:lblAlgn val="ctr"/>
        <c:lblOffset val="100"/>
        <c:tickLblSkip val="4"/>
        <c:noMultiLvlLbl val="0"/>
      </c:catAx>
      <c:valAx>
        <c:axId val="446254400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dirty="0"/>
                  <a:t>Per cent of national income</a:t>
                </a:r>
              </a:p>
            </c:rich>
          </c:tx>
          <c:layout>
            <c:manualLayout>
              <c:xMode val="edge"/>
              <c:yMode val="edge"/>
              <c:x val="9.1932782931526125E-3"/>
              <c:y val="0.31833962893011886"/>
            </c:manualLayout>
          </c:layout>
          <c:overlay val="0"/>
        </c:title>
        <c:numFmt formatCode="#,##0" sourceLinked="0"/>
        <c:majorTickMark val="out"/>
        <c:minorTickMark val="none"/>
        <c:tickLblPos val="low"/>
        <c:spPr>
          <a:ln w="3175">
            <a:solidFill>
              <a:sysClr val="windowText" lastClr="000000"/>
            </a:solidFill>
          </a:ln>
        </c:spPr>
        <c:crossAx val="448640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03268734029563"/>
          <c:y val="0.43729370571728587"/>
          <c:w val="0.25861984663741061"/>
          <c:h val="7.9897932487788204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latin typeface="Cisalpin LT Std" pitchFamily="2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282604016220433E-2"/>
          <c:y val="5.1101778164999029E-2"/>
          <c:w val="0.85389470614376406"/>
          <c:h val="0.7199421799137327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OBR, March 2016</c:v>
                </c:pt>
              </c:strCache>
            </c:strRef>
          </c:tx>
          <c:spPr>
            <a:ln w="28575">
              <a:solidFill>
                <a:schemeClr val="bg2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2015 Q1</c:v>
                </c:pt>
                <c:pt idx="1">
                  <c:v>2015 Q2</c:v>
                </c:pt>
                <c:pt idx="2">
                  <c:v>2015 Q3</c:v>
                </c:pt>
                <c:pt idx="3">
                  <c:v>2015 Q4</c:v>
                </c:pt>
                <c:pt idx="4">
                  <c:v>2016 Q1</c:v>
                </c:pt>
                <c:pt idx="5">
                  <c:v>2016 Q2</c:v>
                </c:pt>
                <c:pt idx="6">
                  <c:v>2016 Q3</c:v>
                </c:pt>
                <c:pt idx="7">
                  <c:v>2016 Q4</c:v>
                </c:pt>
                <c:pt idx="8">
                  <c:v>2017 Q1</c:v>
                </c:pt>
                <c:pt idx="9">
                  <c:v>2017 Q2</c:v>
                </c:pt>
                <c:pt idx="10">
                  <c:v>2017 Q3</c:v>
                </c:pt>
                <c:pt idx="11">
                  <c:v>2017 Q4</c:v>
                </c:pt>
                <c:pt idx="12">
                  <c:v>2018 Q1</c:v>
                </c:pt>
                <c:pt idx="13">
                  <c:v>2018 Q2</c:v>
                </c:pt>
                <c:pt idx="14">
                  <c:v>2018 Q3</c:v>
                </c:pt>
                <c:pt idx="15">
                  <c:v>2018 Q4</c:v>
                </c:pt>
                <c:pt idx="16">
                  <c:v>2019 Q1</c:v>
                </c:pt>
                <c:pt idx="17">
                  <c:v>2019 Q2</c:v>
                </c:pt>
                <c:pt idx="18">
                  <c:v>2019 Q3</c:v>
                </c:pt>
                <c:pt idx="19">
                  <c:v>2019 Q4</c:v>
                </c:pt>
                <c:pt idx="20">
                  <c:v>2020 Q1</c:v>
                </c:pt>
                <c:pt idx="21">
                  <c:v>2020 Q2</c:v>
                </c:pt>
                <c:pt idx="22">
                  <c:v>2020 Q3</c:v>
                </c:pt>
                <c:pt idx="23">
                  <c:v>2020 Q4</c:v>
                </c:pt>
                <c:pt idx="24">
                  <c:v>2021 Q1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97.559903275445166</c:v>
                </c:pt>
                <c:pt idx="1">
                  <c:v>98.13145746317872</c:v>
                </c:pt>
                <c:pt idx="2">
                  <c:v>98.549131677291712</c:v>
                </c:pt>
                <c:pt idx="3">
                  <c:v>99.032754451527808</c:v>
                </c:pt>
                <c:pt idx="4">
                  <c:v>99.494394372389479</c:v>
                </c:pt>
                <c:pt idx="5">
                  <c:v>100</c:v>
                </c:pt>
                <c:pt idx="6">
                  <c:v>100.52758848098485</c:v>
                </c:pt>
                <c:pt idx="7">
                  <c:v>101.07715981534406</c:v>
                </c:pt>
                <c:pt idx="8">
                  <c:v>101.6487140030776</c:v>
                </c:pt>
                <c:pt idx="9">
                  <c:v>102.22026819081117</c:v>
                </c:pt>
                <c:pt idx="10">
                  <c:v>102.79182237854474</c:v>
                </c:pt>
                <c:pt idx="11">
                  <c:v>103.34139371290391</c:v>
                </c:pt>
                <c:pt idx="12">
                  <c:v>103.89096504726312</c:v>
                </c:pt>
                <c:pt idx="13">
                  <c:v>104.41855352824827</c:v>
                </c:pt>
                <c:pt idx="14">
                  <c:v>104.9681248626073</c:v>
                </c:pt>
                <c:pt idx="15">
                  <c:v>105.49571334359185</c:v>
                </c:pt>
                <c:pt idx="16">
                  <c:v>106.04528467795117</c:v>
                </c:pt>
                <c:pt idx="17">
                  <c:v>106.57287315893572</c:v>
                </c:pt>
                <c:pt idx="18">
                  <c:v>107.12244449329521</c:v>
                </c:pt>
                <c:pt idx="19">
                  <c:v>107.65003297427985</c:v>
                </c:pt>
                <c:pt idx="20">
                  <c:v>108.22158716201365</c:v>
                </c:pt>
                <c:pt idx="21">
                  <c:v>108.79314134974737</c:v>
                </c:pt>
                <c:pt idx="22">
                  <c:v>109.40866124422952</c:v>
                </c:pt>
                <c:pt idx="23">
                  <c:v>110.00219828533764</c:v>
                </c:pt>
                <c:pt idx="24">
                  <c:v>110.61771817981978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06-4F58-8CF5-EC1F446B3056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BoE, May 2016</c:v>
                </c:pt>
              </c:strCache>
            </c:strRef>
          </c:tx>
          <c:spPr>
            <a:ln>
              <a:solidFill>
                <a:schemeClr val="tx1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2015 Q1</c:v>
                </c:pt>
                <c:pt idx="1">
                  <c:v>2015 Q2</c:v>
                </c:pt>
                <c:pt idx="2">
                  <c:v>2015 Q3</c:v>
                </c:pt>
                <c:pt idx="3">
                  <c:v>2015 Q4</c:v>
                </c:pt>
                <c:pt idx="4">
                  <c:v>2016 Q1</c:v>
                </c:pt>
                <c:pt idx="5">
                  <c:v>2016 Q2</c:v>
                </c:pt>
                <c:pt idx="6">
                  <c:v>2016 Q3</c:v>
                </c:pt>
                <c:pt idx="7">
                  <c:v>2016 Q4</c:v>
                </c:pt>
                <c:pt idx="8">
                  <c:v>2017 Q1</c:v>
                </c:pt>
                <c:pt idx="9">
                  <c:v>2017 Q2</c:v>
                </c:pt>
                <c:pt idx="10">
                  <c:v>2017 Q3</c:v>
                </c:pt>
                <c:pt idx="11">
                  <c:v>2017 Q4</c:v>
                </c:pt>
                <c:pt idx="12">
                  <c:v>2018 Q1</c:v>
                </c:pt>
                <c:pt idx="13">
                  <c:v>2018 Q2</c:v>
                </c:pt>
                <c:pt idx="14">
                  <c:v>2018 Q3</c:v>
                </c:pt>
                <c:pt idx="15">
                  <c:v>2018 Q4</c:v>
                </c:pt>
                <c:pt idx="16">
                  <c:v>2019 Q1</c:v>
                </c:pt>
                <c:pt idx="17">
                  <c:v>2019 Q2</c:v>
                </c:pt>
                <c:pt idx="18">
                  <c:v>2019 Q3</c:v>
                </c:pt>
                <c:pt idx="19">
                  <c:v>2019 Q4</c:v>
                </c:pt>
                <c:pt idx="20">
                  <c:v>2020 Q1</c:v>
                </c:pt>
                <c:pt idx="21">
                  <c:v>2020 Q2</c:v>
                </c:pt>
                <c:pt idx="22">
                  <c:v>2020 Q3</c:v>
                </c:pt>
                <c:pt idx="23">
                  <c:v>2020 Q4</c:v>
                </c:pt>
                <c:pt idx="24">
                  <c:v>2021 Q1</c:v>
                </c:pt>
              </c:strCache>
            </c:str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97.472453695786143</c:v>
                </c:pt>
                <c:pt idx="1">
                  <c:v>98.058442831927536</c:v>
                </c:pt>
                <c:pt idx="2">
                  <c:v>98.496891803405859</c:v>
                </c:pt>
                <c:pt idx="3">
                  <c:v>99.075855217420354</c:v>
                </c:pt>
                <c:pt idx="4">
                  <c:v>99.472149856137719</c:v>
                </c:pt>
                <c:pt idx="5">
                  <c:v>100</c:v>
                </c:pt>
                <c:pt idx="6">
                  <c:v>100.36833274767032</c:v>
                </c:pt>
                <c:pt idx="7">
                  <c:v>100.92857370998648</c:v>
                </c:pt>
                <c:pt idx="8">
                  <c:v>101.44169842328932</c:v>
                </c:pt>
                <c:pt idx="9">
                  <c:v>102.27</c:v>
                </c:pt>
                <c:pt idx="10">
                  <c:v>102.73702540051588</c:v>
                </c:pt>
                <c:pt idx="11">
                  <c:v>103.31048804954217</c:v>
                </c:pt>
                <c:pt idx="12">
                  <c:v>103.80528999655166</c:v>
                </c:pt>
                <c:pt idx="13">
                  <c:v>104.62220999999998</c:v>
                </c:pt>
                <c:pt idx="14">
                  <c:v>105.07942957964742</c:v>
                </c:pt>
                <c:pt idx="15">
                  <c:v>105.64530507946152</c:v>
                </c:pt>
                <c:pt idx="16">
                  <c:v>106.13052849247451</c:v>
                </c:pt>
                <c:pt idx="17">
                  <c:v>106.95528528299998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DEB-4B02-9BE9-24D4C4CDE8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BoE, August 2016</c:v>
                </c:pt>
              </c:strCache>
            </c:strRef>
          </c:tx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2015 Q1</c:v>
                </c:pt>
                <c:pt idx="1">
                  <c:v>2015 Q2</c:v>
                </c:pt>
                <c:pt idx="2">
                  <c:v>2015 Q3</c:v>
                </c:pt>
                <c:pt idx="3">
                  <c:v>2015 Q4</c:v>
                </c:pt>
                <c:pt idx="4">
                  <c:v>2016 Q1</c:v>
                </c:pt>
                <c:pt idx="5">
                  <c:v>2016 Q2</c:v>
                </c:pt>
                <c:pt idx="6">
                  <c:v>2016 Q3</c:v>
                </c:pt>
                <c:pt idx="7">
                  <c:v>2016 Q4</c:v>
                </c:pt>
                <c:pt idx="8">
                  <c:v>2017 Q1</c:v>
                </c:pt>
                <c:pt idx="9">
                  <c:v>2017 Q2</c:v>
                </c:pt>
                <c:pt idx="10">
                  <c:v>2017 Q3</c:v>
                </c:pt>
                <c:pt idx="11">
                  <c:v>2017 Q4</c:v>
                </c:pt>
                <c:pt idx="12">
                  <c:v>2018 Q1</c:v>
                </c:pt>
                <c:pt idx="13">
                  <c:v>2018 Q2</c:v>
                </c:pt>
                <c:pt idx="14">
                  <c:v>2018 Q3</c:v>
                </c:pt>
                <c:pt idx="15">
                  <c:v>2018 Q4</c:v>
                </c:pt>
                <c:pt idx="16">
                  <c:v>2019 Q1</c:v>
                </c:pt>
                <c:pt idx="17">
                  <c:v>2019 Q2</c:v>
                </c:pt>
                <c:pt idx="18">
                  <c:v>2019 Q3</c:v>
                </c:pt>
                <c:pt idx="19">
                  <c:v>2019 Q4</c:v>
                </c:pt>
                <c:pt idx="20">
                  <c:v>2020 Q1</c:v>
                </c:pt>
                <c:pt idx="21">
                  <c:v>2020 Q2</c:v>
                </c:pt>
                <c:pt idx="22">
                  <c:v>2020 Q3</c:v>
                </c:pt>
                <c:pt idx="23">
                  <c:v>2020 Q4</c:v>
                </c:pt>
                <c:pt idx="24">
                  <c:v>2021 Q1</c:v>
                </c:pt>
              </c:strCache>
            </c:str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97.449448283393664</c:v>
                </c:pt>
                <c:pt idx="1">
                  <c:v>97.859729291622841</c:v>
                </c:pt>
                <c:pt idx="2">
                  <c:v>98.288854103987788</c:v>
                </c:pt>
                <c:pt idx="3">
                  <c:v>98.959736358049227</c:v>
                </c:pt>
                <c:pt idx="4">
                  <c:v>99.403636425929932</c:v>
                </c:pt>
                <c:pt idx="5">
                  <c:v>100</c:v>
                </c:pt>
                <c:pt idx="6">
                  <c:v>100.12685567573239</c:v>
                </c:pt>
                <c:pt idx="7">
                  <c:v>100.24621293070406</c:v>
                </c:pt>
                <c:pt idx="8">
                  <c:v>100.2783884264778</c:v>
                </c:pt>
                <c:pt idx="9">
                  <c:v>100.41000000000012</c:v>
                </c:pt>
                <c:pt idx="10">
                  <c:v>100.70759143865165</c:v>
                </c:pt>
                <c:pt idx="11">
                  <c:v>101.13840422578733</c:v>
                </c:pt>
                <c:pt idx="12">
                  <c:v>101.53186828180912</c:v>
                </c:pt>
                <c:pt idx="13">
                  <c:v>102.00651900000017</c:v>
                </c:pt>
                <c:pt idx="14">
                  <c:v>102.59082339855441</c:v>
                </c:pt>
                <c:pt idx="15">
                  <c:v>103.15105846988047</c:v>
                </c:pt>
                <c:pt idx="16">
                  <c:v>103.62342476841434</c:v>
                </c:pt>
                <c:pt idx="17">
                  <c:v>104.14865589899998</c:v>
                </c:pt>
                <c:pt idx="18">
                  <c:v>104.76574885460344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DEB-4B02-9BE9-24D4C4CDE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255576"/>
        <c:axId val="446255968"/>
      </c:lineChart>
      <c:catAx>
        <c:axId val="4462555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Year and quarter</a:t>
                </a:r>
              </a:p>
            </c:rich>
          </c:tx>
          <c:layout>
            <c:manualLayout>
              <c:xMode val="edge"/>
              <c:yMode val="edge"/>
              <c:x val="0.44654066214865101"/>
              <c:y val="0.92942548293854454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 w="31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446255968"/>
        <c:crosses val="autoZero"/>
        <c:auto val="1"/>
        <c:lblAlgn val="ctr"/>
        <c:lblOffset val="100"/>
        <c:tickLblSkip val="4"/>
        <c:noMultiLvlLbl val="0"/>
      </c:catAx>
      <c:valAx>
        <c:axId val="446255968"/>
        <c:scaling>
          <c:orientation val="minMax"/>
          <c:max val="112"/>
          <c:min val="96"/>
        </c:scaling>
        <c:delete val="0"/>
        <c:axPos val="l"/>
        <c:majorGridlines>
          <c:spPr>
            <a:ln w="3175">
              <a:solidFill>
                <a:schemeClr val="tx1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dirty="0"/>
                  <a:t>2016 Q2 =</a:t>
                </a:r>
                <a:r>
                  <a:rPr lang="en-GB" baseline="0" dirty="0"/>
                  <a:t> 100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9.1932782931526125E-3"/>
              <c:y val="0.31833962893011886"/>
            </c:manualLayout>
          </c:layout>
          <c:overlay val="0"/>
        </c:title>
        <c:numFmt formatCode="#,##0" sourceLinked="0"/>
        <c:majorTickMark val="out"/>
        <c:minorTickMark val="none"/>
        <c:tickLblPos val="low"/>
        <c:spPr>
          <a:ln w="3175">
            <a:solidFill>
              <a:sysClr val="windowText" lastClr="000000"/>
            </a:solidFill>
          </a:ln>
        </c:spPr>
        <c:crossAx val="446255576"/>
        <c:crosses val="autoZero"/>
        <c:crossBetween val="between"/>
        <c:majorUnit val="2"/>
        <c:minorUnit val="1"/>
      </c:valAx>
    </c:plotArea>
    <c:legend>
      <c:legendPos val="r"/>
      <c:layout>
        <c:manualLayout>
          <c:xMode val="edge"/>
          <c:yMode val="edge"/>
          <c:x val="0.1038786489001222"/>
          <c:y val="8.1710455110722627E-2"/>
          <c:w val="0.23913662370847683"/>
          <c:h val="0.24223518175399919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latin typeface="Cisalpin LT Std" pitchFamily="2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0.89565</cdr:x>
      <cdr:y>0.6129</cdr:y>
    </cdr:from>
    <cdr:to>
      <cdr:x>0.96522</cdr:x>
      <cdr:y>0.68184</cdr:y>
    </cdr:to>
    <cdr:sp macro="" textlink="">
      <cdr:nvSpPr>
        <cdr:cNvPr id="4" name="TextBox 17"/>
        <cdr:cNvSpPr txBox="1"/>
      </cdr:nvSpPr>
      <cdr:spPr>
        <a:xfrm xmlns:a="http://schemas.openxmlformats.org/drawingml/2006/main">
          <a:off x="7416806" y="2736290"/>
          <a:ext cx="57610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1pPr>
          <a:lvl2pPr marL="457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2pPr>
          <a:lvl3pPr marL="914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3pPr>
          <a:lvl4pPr marL="1371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4pPr>
          <a:lvl5pPr marL="18288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5pPr>
          <a:lvl6pPr marL="22860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6pPr>
          <a:lvl7pPr marL="2743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7pPr>
          <a:lvl8pPr marL="3200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8pPr>
          <a:lvl9pPr marL="3657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9pPr>
        </a:lstStyle>
        <a:p xmlns:a="http://schemas.openxmlformats.org/drawingml/2006/main">
          <a:r>
            <a:rPr lang="en-GB" sz="1400" b="1" dirty="0">
              <a:solidFill>
                <a:sysClr val="window" lastClr="FFFFFF">
                  <a:lumMod val="50000"/>
                </a:sysClr>
              </a:solidFill>
            </a:rPr>
            <a:t>-7%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0.89565</cdr:x>
      <cdr:y>0.6129</cdr:y>
    </cdr:from>
    <cdr:to>
      <cdr:x>0.96522</cdr:x>
      <cdr:y>0.68184</cdr:y>
    </cdr:to>
    <cdr:sp macro="" textlink="">
      <cdr:nvSpPr>
        <cdr:cNvPr id="4" name="TextBox 17"/>
        <cdr:cNvSpPr txBox="1"/>
      </cdr:nvSpPr>
      <cdr:spPr>
        <a:xfrm xmlns:a="http://schemas.openxmlformats.org/drawingml/2006/main">
          <a:off x="7416806" y="2736290"/>
          <a:ext cx="57610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1pPr>
          <a:lvl2pPr marL="457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2pPr>
          <a:lvl3pPr marL="914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3pPr>
          <a:lvl4pPr marL="1371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4pPr>
          <a:lvl5pPr marL="18288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5pPr>
          <a:lvl6pPr marL="22860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6pPr>
          <a:lvl7pPr marL="2743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7pPr>
          <a:lvl8pPr marL="3200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8pPr>
          <a:lvl9pPr marL="3657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9pPr>
        </a:lstStyle>
        <a:p xmlns:a="http://schemas.openxmlformats.org/drawingml/2006/main">
          <a:r>
            <a:rPr lang="en-GB" sz="1400" b="1" dirty="0">
              <a:solidFill>
                <a:sysClr val="window" lastClr="FFFFFF">
                  <a:lumMod val="50000"/>
                </a:sysClr>
              </a:solidFill>
            </a:rPr>
            <a:t>-7%</a:t>
          </a:r>
        </a:p>
      </cdr:txBody>
    </cdr:sp>
  </cdr:relSizeAnchor>
  <cdr:relSizeAnchor xmlns:cdr="http://schemas.openxmlformats.org/drawingml/2006/chartDrawing">
    <cdr:from>
      <cdr:x>0.89565</cdr:x>
      <cdr:y>0.45161</cdr:y>
    </cdr:from>
    <cdr:to>
      <cdr:x>0.96522</cdr:x>
      <cdr:y>0.52055</cdr:y>
    </cdr:to>
    <cdr:sp macro="" textlink="">
      <cdr:nvSpPr>
        <cdr:cNvPr id="5" name="TextBox 17"/>
        <cdr:cNvSpPr txBox="1"/>
      </cdr:nvSpPr>
      <cdr:spPr>
        <a:xfrm xmlns:a="http://schemas.openxmlformats.org/drawingml/2006/main">
          <a:off x="7416806" y="2016211"/>
          <a:ext cx="57610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1pPr>
          <a:lvl2pPr marL="457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2pPr>
          <a:lvl3pPr marL="914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3pPr>
          <a:lvl4pPr marL="1371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4pPr>
          <a:lvl5pPr marL="18288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5pPr>
          <a:lvl6pPr marL="22860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6pPr>
          <a:lvl7pPr marL="2743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7pPr>
          <a:lvl8pPr marL="3200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8pPr>
          <a:lvl9pPr marL="3657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9pPr>
        </a:lstStyle>
        <a:p xmlns:a="http://schemas.openxmlformats.org/drawingml/2006/main">
          <a:r>
            <a:rPr lang="en-GB" sz="1400" b="1" dirty="0">
              <a:solidFill>
                <a:srgbClr val="B1BD00"/>
              </a:solidFill>
            </a:rPr>
            <a:t>0%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0.89565</cdr:x>
      <cdr:y>0.6129</cdr:y>
    </cdr:from>
    <cdr:to>
      <cdr:x>0.96522</cdr:x>
      <cdr:y>0.68184</cdr:y>
    </cdr:to>
    <cdr:sp macro="" textlink="">
      <cdr:nvSpPr>
        <cdr:cNvPr id="4" name="TextBox 17"/>
        <cdr:cNvSpPr txBox="1"/>
      </cdr:nvSpPr>
      <cdr:spPr>
        <a:xfrm xmlns:a="http://schemas.openxmlformats.org/drawingml/2006/main">
          <a:off x="7416806" y="2736290"/>
          <a:ext cx="57610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1pPr>
          <a:lvl2pPr marL="457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2pPr>
          <a:lvl3pPr marL="914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3pPr>
          <a:lvl4pPr marL="1371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4pPr>
          <a:lvl5pPr marL="18288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5pPr>
          <a:lvl6pPr marL="22860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6pPr>
          <a:lvl7pPr marL="2743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7pPr>
          <a:lvl8pPr marL="3200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8pPr>
          <a:lvl9pPr marL="3657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9pPr>
        </a:lstStyle>
        <a:p xmlns:a="http://schemas.openxmlformats.org/drawingml/2006/main">
          <a:r>
            <a:rPr lang="en-GB" sz="1400" b="1" dirty="0">
              <a:solidFill>
                <a:sysClr val="window" lastClr="FFFFFF">
                  <a:lumMod val="50000"/>
                </a:sysClr>
              </a:solidFill>
            </a:rPr>
            <a:t>-7%</a:t>
          </a:r>
        </a:p>
      </cdr:txBody>
    </cdr:sp>
  </cdr:relSizeAnchor>
  <cdr:relSizeAnchor xmlns:cdr="http://schemas.openxmlformats.org/drawingml/2006/chartDrawing">
    <cdr:from>
      <cdr:x>0.89565</cdr:x>
      <cdr:y>0.45161</cdr:y>
    </cdr:from>
    <cdr:to>
      <cdr:x>0.96522</cdr:x>
      <cdr:y>0.52055</cdr:y>
    </cdr:to>
    <cdr:sp macro="" textlink="">
      <cdr:nvSpPr>
        <cdr:cNvPr id="5" name="TextBox 17"/>
        <cdr:cNvSpPr txBox="1"/>
      </cdr:nvSpPr>
      <cdr:spPr>
        <a:xfrm xmlns:a="http://schemas.openxmlformats.org/drawingml/2006/main">
          <a:off x="7416806" y="2016211"/>
          <a:ext cx="57610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1pPr>
          <a:lvl2pPr marL="457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2pPr>
          <a:lvl3pPr marL="914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3pPr>
          <a:lvl4pPr marL="1371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4pPr>
          <a:lvl5pPr marL="18288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5pPr>
          <a:lvl6pPr marL="22860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6pPr>
          <a:lvl7pPr marL="27432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7pPr>
          <a:lvl8pPr marL="32004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8pPr>
          <a:lvl9pPr marL="3657600" algn="l" defTabSz="914400" rtl="0" eaLnBrk="1" latinLnBrk="0" hangingPunct="1">
            <a:defRPr sz="1800" kern="1200">
              <a:solidFill>
                <a:srgbClr val="333333"/>
              </a:solidFill>
              <a:latin typeface="Noto Sans"/>
            </a:defRPr>
          </a:lvl9pPr>
        </a:lstStyle>
        <a:p xmlns:a="http://schemas.openxmlformats.org/drawingml/2006/main">
          <a:r>
            <a:rPr lang="en-GB" sz="1400" b="1" dirty="0">
              <a:solidFill>
                <a:srgbClr val="B1BD00"/>
              </a:solidFill>
            </a:rPr>
            <a:t>0%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702D7-DC2C-4B45-AA42-C3359DE05871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7E79B-D334-47BE-A2F0-FE6183234A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316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2F7B53B-C2C2-4B9C-92BF-D29D28504A8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364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30D9F7-E741-45B2-9FB9-472201C7BD53}" type="slidenum">
              <a:rPr lang="en-GB"/>
              <a:pPr/>
              <a:t>1</a:t>
            </a:fld>
            <a:endParaRPr lang="en-GB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9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93EFE-6C08-4C1C-A797-7AB1B2947D03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84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30D9F7-E741-45B2-9FB9-472201C7BD53}" type="slidenum">
              <a:rPr lang="en-GB"/>
              <a:pPr/>
              <a:t>24</a:t>
            </a:fld>
            <a:endParaRPr lang="en-GB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91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5" r="7826"/>
          <a:stretch/>
        </p:blipFill>
        <p:spPr>
          <a:xfrm>
            <a:off x="-36512" y="0"/>
            <a:ext cx="9217024" cy="6858000"/>
          </a:xfrm>
          <a:prstGeom prst="rect">
            <a:avLst/>
          </a:prstGeom>
        </p:spPr>
      </p:pic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2362200"/>
            <a:ext cx="6248400" cy="990600"/>
          </a:xfrm>
        </p:spPr>
        <p:txBody>
          <a:bodyPr/>
          <a:lstStyle>
            <a:lvl1pPr>
              <a:defRPr sz="2600">
                <a:solidFill>
                  <a:srgbClr val="526D7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6400800" cy="326243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97B32C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dt" sz="quarter" idx="2"/>
          </p:nvPr>
        </p:nvSpPr>
        <p:spPr>
          <a:xfrm>
            <a:off x="19720" y="6477000"/>
            <a:ext cx="2362200" cy="304800"/>
          </a:xfrm>
        </p:spPr>
        <p:txBody>
          <a:bodyPr/>
          <a:lstStyle>
            <a:lvl1pPr>
              <a:defRPr sz="1400" baseline="-2500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GB" smtClean="0"/>
              <a:t>© Institute for Fiscal Studies  </a:t>
            </a:r>
          </a:p>
          <a:p>
            <a:endParaRPr lang="en-GB" dirty="0"/>
          </a:p>
        </p:txBody>
      </p:sp>
      <p:pic>
        <p:nvPicPr>
          <p:cNvPr id="5135" name="Picture 15" descr="IFS-office-gre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5428" y="980730"/>
            <a:ext cx="3200400" cy="96043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22180"/>
            <a:ext cx="7772400" cy="38472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3848100" cy="26037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1"/>
            <a:ext cx="3848100" cy="26037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80811"/>
            <a:ext cx="4040188" cy="794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22729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380811"/>
            <a:ext cx="4041775" cy="7940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22729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2976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2970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5601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970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2444" y="1600202"/>
            <a:ext cx="6975756" cy="1674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1"/>
            <a:ext cx="1962150" cy="3046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09247" y="228601"/>
            <a:ext cx="2034403" cy="3046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2"/>
            <a:ext cx="3848100" cy="1942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10100" y="1600202"/>
            <a:ext cx="3848100" cy="38472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971800" y="64770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477000"/>
            <a:ext cx="2514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© Institute for Fiscal Studies  </a:t>
            </a:r>
            <a:endParaRPr lang="en-GB" baseline="-25000"/>
          </a:p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92"/>
          <a:stretch/>
        </p:blipFill>
        <p:spPr>
          <a:xfrm>
            <a:off x="1" y="0"/>
            <a:ext cx="9180512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848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2"/>
            <a:ext cx="78486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477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aseline="0">
                <a:solidFill>
                  <a:srgbClr val="526D7F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77000"/>
            <a:ext cx="2514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rgbClr val="526D7F"/>
                </a:solidFill>
                <a:latin typeface="+mn-lt"/>
                <a:cs typeface="Arial" charset="0"/>
              </a:defRPr>
            </a:lvl1pPr>
          </a:lstStyle>
          <a:p>
            <a:r>
              <a:rPr lang="en-GB"/>
              <a:t>© Institute for Fiscal Studies  </a:t>
            </a:r>
          </a:p>
        </p:txBody>
      </p:sp>
      <p:pic>
        <p:nvPicPr>
          <p:cNvPr id="1053" name="Picture 29" descr="IFS-office-gre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15200" y="6224588"/>
            <a:ext cx="1600200" cy="481012"/>
          </a:xfrm>
          <a:prstGeom prst="rect">
            <a:avLst/>
          </a:prstGeom>
          <a:noFill/>
        </p:spPr>
      </p:pic>
      <p:sp>
        <p:nvSpPr>
          <p:cNvPr id="1063" name="Rectangle 39"/>
          <p:cNvSpPr>
            <a:spLocks noChangeArrowheads="1"/>
          </p:cNvSpPr>
          <p:nvPr/>
        </p:nvSpPr>
        <p:spPr bwMode="auto">
          <a:xfrm>
            <a:off x="5300664" y="4373564"/>
            <a:ext cx="184731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cut/>
  </p:transition>
  <p:hf sldNum="0"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isalpin LT Std" pitchFamily="1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•"/>
        <a:defRPr sz="2000">
          <a:solidFill>
            <a:srgbClr val="31546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–"/>
        <a:defRPr>
          <a:solidFill>
            <a:srgbClr val="31546D"/>
          </a:solidFill>
          <a:latin typeface="+mn-lt"/>
        </a:defRPr>
      </a:lvl2pPr>
      <a:lvl3pPr marL="11430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•"/>
        <a:defRPr sz="1400">
          <a:solidFill>
            <a:srgbClr val="31546D"/>
          </a:solidFill>
          <a:latin typeface="+mn-lt"/>
        </a:defRPr>
      </a:lvl3pPr>
      <a:lvl4pPr marL="16002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–"/>
        <a:defRPr sz="1400">
          <a:solidFill>
            <a:srgbClr val="31546D"/>
          </a:solidFill>
          <a:latin typeface="+mn-lt"/>
        </a:defRPr>
      </a:lvl4pPr>
      <a:lvl5pPr marL="20574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»"/>
        <a:defRPr sz="1400">
          <a:solidFill>
            <a:srgbClr val="31546D"/>
          </a:solidFill>
          <a:latin typeface="+mn-lt"/>
        </a:defRPr>
      </a:lvl5pPr>
      <a:lvl6pPr marL="25146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»"/>
        <a:defRPr sz="1400">
          <a:solidFill>
            <a:srgbClr val="31546D"/>
          </a:solidFill>
          <a:latin typeface="+mn-lt"/>
        </a:defRPr>
      </a:lvl6pPr>
      <a:lvl7pPr marL="29718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»"/>
        <a:defRPr sz="1400">
          <a:solidFill>
            <a:srgbClr val="31546D"/>
          </a:solidFill>
          <a:latin typeface="+mn-lt"/>
        </a:defRPr>
      </a:lvl7pPr>
      <a:lvl8pPr marL="34290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»"/>
        <a:defRPr sz="1400">
          <a:solidFill>
            <a:srgbClr val="31546D"/>
          </a:solidFill>
          <a:latin typeface="+mn-lt"/>
        </a:defRPr>
      </a:lvl8pPr>
      <a:lvl9pPr marL="3886200" indent="-228600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lr>
          <a:srgbClr val="BFCC22"/>
        </a:buClr>
        <a:buChar char="»"/>
        <a:defRPr sz="1400">
          <a:solidFill>
            <a:srgbClr val="31546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/>
          <a:p>
            <a:r>
              <a:rPr lang="en-GB" sz="800" baseline="0" dirty="0">
                <a:latin typeface="Cisalpin LT Std" pitchFamily="1" charset="0"/>
              </a:rPr>
              <a:t>© Institute for Fiscal Studies  </a:t>
            </a:r>
            <a:endParaRPr lang="en-GB" sz="800" dirty="0">
              <a:latin typeface="Cisalpin LT Std" pitchFamily="1" charset="0"/>
            </a:endParaRPr>
          </a:p>
          <a:p>
            <a:endParaRPr lang="en-GB" dirty="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7416" y="3154255"/>
            <a:ext cx="5256584" cy="1494656"/>
          </a:xfrm>
        </p:spPr>
        <p:txBody>
          <a:bodyPr/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PF DinText Pro Light " panose="02000000000000000000" pitchFamily="2" charset="0"/>
              </a:rPr>
              <a:t>Household incomes, </a:t>
            </a:r>
            <a:r>
              <a:rPr lang="en-GB" sz="3600" dirty="0" err="1">
                <a:solidFill>
                  <a:schemeClr val="bg1"/>
                </a:solidFill>
                <a:latin typeface="PF DinText Pro Light " panose="02000000000000000000" pitchFamily="2" charset="0"/>
              </a:rPr>
              <a:t>Brexit</a:t>
            </a:r>
            <a:r>
              <a:rPr lang="en-GB" sz="3600" dirty="0">
                <a:solidFill>
                  <a:schemeClr val="bg1"/>
                </a:solidFill>
                <a:latin typeface="PF DinText Pro Light " panose="02000000000000000000" pitchFamily="2" charset="0"/>
              </a:rPr>
              <a:t> and the Autumn Statement: Winter is Coming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31432" y="4819131"/>
            <a:ext cx="4968552" cy="501676"/>
          </a:xfrm>
        </p:spPr>
        <p:txBody>
          <a:bodyPr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PF DinText Pro Light " panose="02000000000000000000" pitchFamily="2" charset="0"/>
              </a:rPr>
              <a:t>Paul Johnson</a:t>
            </a:r>
          </a:p>
        </p:txBody>
      </p:sp>
      <p:pic>
        <p:nvPicPr>
          <p:cNvPr id="6" name="Picture 5" descr="esrc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96336" y="5661248"/>
            <a:ext cx="838200" cy="698500"/>
          </a:xfrm>
          <a:prstGeom prst="rect">
            <a:avLst/>
          </a:prstGeom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09364"/>
            <a:ext cx="7848600" cy="990600"/>
          </a:xfrm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PF DinText Pro Light " panose="02000000000000000000" pitchFamily="2" charset="0"/>
              </a:rPr>
              <a:t>Pre-referendum forecast: GDP per capita only just back to pre-crisis levels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038" y="6629400"/>
            <a:ext cx="2514600" cy="228600"/>
          </a:xfrm>
        </p:spPr>
        <p:txBody>
          <a:bodyPr/>
          <a:lstStyle/>
          <a:p>
            <a:r>
              <a:rPr lang="en-GB"/>
              <a:t>© Institute for Fiscal Studies  </a:t>
            </a:r>
            <a:endParaRPr lang="en-GB" baseline="-2500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499853717"/>
              </p:ext>
            </p:extLst>
          </p:nvPr>
        </p:nvGraphicFramePr>
        <p:xfrm>
          <a:off x="521618" y="1484784"/>
          <a:ext cx="810076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59278" y="5907322"/>
            <a:ext cx="29370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baseline="0" dirty="0">
                <a:latin typeface="+mn-lt"/>
              </a:rPr>
              <a:t>Source: Office for Budget Responsibility (2016)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 animBg="0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707904" y="1827572"/>
            <a:ext cx="1152128" cy="30963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05288"/>
            <a:ext cx="6554688" cy="691340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since 2003-04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60912" y="5697432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2.3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929414" y="2596408"/>
            <a:ext cx="281093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Brace 8"/>
          <p:cNvSpPr/>
          <p:nvPr/>
        </p:nvSpPr>
        <p:spPr>
          <a:xfrm>
            <a:off x="4713390" y="2596408"/>
            <a:ext cx="144016" cy="28803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315846" y="2576663"/>
            <a:ext cx="469552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1%</a:t>
            </a:r>
            <a:endParaRPr lang="en-GB" b="1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707904" y="1827572"/>
            <a:ext cx="1152128" cy="30963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Left Brace 8"/>
          <p:cNvSpPr/>
          <p:nvPr/>
        </p:nvSpPr>
        <p:spPr>
          <a:xfrm>
            <a:off x="3534172" y="2596654"/>
            <a:ext cx="144016" cy="72008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131840" y="2852936"/>
            <a:ext cx="469552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2%</a:t>
            </a:r>
            <a:endParaRPr lang="en-GB" b="1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3707904" y="2596408"/>
            <a:ext cx="403244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3568" y="505288"/>
            <a:ext cx="6554688" cy="691340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since 2003-04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912" y="5697432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2.3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92" y="476672"/>
            <a:ext cx="6554688" cy="792088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by age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68373" y="5634566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2.6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  <p:sp>
        <p:nvSpPr>
          <p:cNvPr id="7" name="TextBox 17"/>
          <p:cNvSpPr txBox="1"/>
          <p:nvPr/>
        </p:nvSpPr>
        <p:spPr>
          <a:xfrm>
            <a:off x="3995936" y="3095382"/>
            <a:ext cx="504056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/>
                </a:solidFill>
              </a:rPr>
              <a:t>All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7"/>
          <p:cNvSpPr txBox="1"/>
          <p:nvPr/>
        </p:nvSpPr>
        <p:spPr>
          <a:xfrm>
            <a:off x="3995936" y="3095382"/>
            <a:ext cx="504056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>
                    <a:alpha val="25000"/>
                  </a:srgbClr>
                </a:solidFill>
              </a:rPr>
              <a:t>All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18592" y="476672"/>
            <a:ext cx="6554688" cy="792088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by 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8373" y="5634566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2.6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7"/>
          <p:cNvSpPr txBox="1"/>
          <p:nvPr/>
        </p:nvSpPr>
        <p:spPr>
          <a:xfrm>
            <a:off x="3995936" y="3095382"/>
            <a:ext cx="504056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>
                    <a:alpha val="25000"/>
                  </a:srgbClr>
                </a:solidFill>
              </a:rPr>
              <a:t>All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3059832" y="4005064"/>
            <a:ext cx="720080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22-30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8592" y="476672"/>
            <a:ext cx="6554688" cy="792088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by 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8373" y="5634566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2.6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7"/>
          <p:cNvSpPr txBox="1"/>
          <p:nvPr/>
        </p:nvSpPr>
        <p:spPr>
          <a:xfrm>
            <a:off x="3995936" y="3095382"/>
            <a:ext cx="504056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>
                    <a:alpha val="25000"/>
                  </a:srgbClr>
                </a:solidFill>
              </a:rPr>
              <a:t>All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3059832" y="4005064"/>
            <a:ext cx="720080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22-30</a:t>
            </a:r>
          </a:p>
        </p:txBody>
      </p:sp>
      <p:sp>
        <p:nvSpPr>
          <p:cNvPr id="9" name="TextBox 17"/>
          <p:cNvSpPr txBox="1"/>
          <p:nvPr/>
        </p:nvSpPr>
        <p:spPr>
          <a:xfrm>
            <a:off x="3635896" y="3573016"/>
            <a:ext cx="720080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B1BD00"/>
                </a:solidFill>
              </a:rPr>
              <a:t>31-59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18592" y="476672"/>
            <a:ext cx="6554688" cy="792088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by 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8373" y="5634566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2.6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67544" y="1268760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7"/>
          <p:cNvSpPr txBox="1"/>
          <p:nvPr/>
        </p:nvSpPr>
        <p:spPr>
          <a:xfrm>
            <a:off x="3995936" y="3095382"/>
            <a:ext cx="504056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>
                    <a:alpha val="25000"/>
                  </a:srgbClr>
                </a:solidFill>
              </a:rPr>
              <a:t>All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3059832" y="4005064"/>
            <a:ext cx="720080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22-30</a:t>
            </a:r>
          </a:p>
        </p:txBody>
      </p:sp>
      <p:sp>
        <p:nvSpPr>
          <p:cNvPr id="9" name="TextBox 17"/>
          <p:cNvSpPr txBox="1"/>
          <p:nvPr/>
        </p:nvSpPr>
        <p:spPr>
          <a:xfrm>
            <a:off x="3635896" y="3573016"/>
            <a:ext cx="720080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B1BD00"/>
                </a:solidFill>
              </a:rPr>
              <a:t>31-59</a:t>
            </a:r>
          </a:p>
        </p:txBody>
      </p:sp>
      <p:sp>
        <p:nvSpPr>
          <p:cNvPr id="10" name="TextBox 17"/>
          <p:cNvSpPr txBox="1"/>
          <p:nvPr/>
        </p:nvSpPr>
        <p:spPr>
          <a:xfrm>
            <a:off x="4572000" y="2564904"/>
            <a:ext cx="576064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/>
                </a:solidFill>
              </a:rPr>
              <a:t>60+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7812360" y="215928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rgbClr val="248329"/>
                </a:solidFill>
              </a:rPr>
              <a:t>+</a:t>
            </a:r>
            <a:r>
              <a:rPr lang="en-GB" sz="1800" b="1" dirty="0">
                <a:solidFill>
                  <a:srgbClr val="248329"/>
                </a:solidFill>
                <a:latin typeface="Noto Sans" pitchFamily="34" charset="0"/>
                <a:ea typeface="Noto Sans" pitchFamily="34" charset="0"/>
                <a:cs typeface="Noto Sans" pitchFamily="34" charset="0"/>
              </a:rPr>
              <a:t>11</a:t>
            </a:r>
            <a:r>
              <a:rPr lang="en-GB" sz="1400" b="1" dirty="0">
                <a:solidFill>
                  <a:srgbClr val="248329"/>
                </a:solidFill>
              </a:rPr>
              <a:t>%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18592" y="476672"/>
            <a:ext cx="6554688" cy="792088"/>
          </a:xfrm>
        </p:spPr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Median income by 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8373" y="5634566"/>
            <a:ext cx="7056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aseline="0" dirty="0">
                <a:latin typeface="+mj-lt"/>
              </a:rPr>
              <a:t>Source: Figure </a:t>
            </a:r>
            <a:r>
              <a:rPr lang="en-GB" sz="1000" dirty="0">
                <a:latin typeface="+mj-lt"/>
              </a:rPr>
              <a:t>2.6</a:t>
            </a:r>
            <a:r>
              <a:rPr lang="en-GB" sz="1000" baseline="0" dirty="0">
                <a:latin typeface="+mj-lt"/>
              </a:rPr>
              <a:t> of </a:t>
            </a:r>
            <a:r>
              <a:rPr lang="en-GB" sz="1000" i="1" baseline="0" dirty="0">
                <a:latin typeface="+mj-lt"/>
              </a:rPr>
              <a:t>Living Standards, Poverty and Inequality: 2016</a:t>
            </a:r>
            <a:endParaRPr lang="en-GB" sz="1000" i="1" dirty="0">
              <a:latin typeface="+mj-lt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556792"/>
            <a:ext cx="7848600" cy="2853089"/>
          </a:xfrm>
        </p:spPr>
        <p:txBody>
          <a:bodyPr/>
          <a:lstStyle/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After several years of very poor growth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With interest rates as low as they can go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After a record period at record low levels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With a dreadful productivity record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With incomes doing very badly by historic standards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And as a result a budget deficit which remains substantial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9099" y="6611357"/>
            <a:ext cx="2514600" cy="228600"/>
          </a:xfrm>
        </p:spPr>
        <p:txBody>
          <a:bodyPr/>
          <a:lstStyle/>
          <a:p>
            <a:r>
              <a:rPr lang="en-GB"/>
              <a:t>© Institute for Fiscal Studies  </a:t>
            </a:r>
            <a:endParaRPr lang="en-GB" baseline="-2500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718592" y="476672"/>
            <a:ext cx="65546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9pPr>
          </a:lstStyle>
          <a:p>
            <a:r>
              <a:rPr lang="en-GB" sz="40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So we go into next few years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194007"/>
              </p:ext>
            </p:extLst>
          </p:nvPr>
        </p:nvGraphicFramePr>
        <p:xfrm>
          <a:off x="638856" y="1170721"/>
          <a:ext cx="78486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22556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5552899" y="5868299"/>
            <a:ext cx="29370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baseline="0" dirty="0">
                <a:latin typeface="+mn-lt"/>
              </a:rPr>
              <a:t>Source: Office for Budget Responsibility (2016</a:t>
            </a:r>
            <a:r>
              <a:rPr lang="en-GB" sz="1050" baseline="0" dirty="0" smtClean="0">
                <a:latin typeface="+mn-lt"/>
              </a:rPr>
              <a:t>)</a:t>
            </a:r>
            <a:endParaRPr lang="en-GB" sz="1050" baseline="0" dirty="0"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18592" y="476672"/>
            <a:ext cx="8425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9pPr>
          </a:lstStyle>
          <a:p>
            <a:r>
              <a:rPr lang="en-GB" sz="32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Pre-referendum forecast: deficit reduced from peak, but some way off being eliminated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 animBg="0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28800"/>
            <a:ext cx="7848600" cy="2539157"/>
          </a:xfrm>
        </p:spPr>
        <p:txBody>
          <a:bodyPr/>
          <a:lstStyle/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 budget tightening of 3% of national income implied a lot more “austerity”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Further cuts in working age benefits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Very slow growth in NHS spending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Real cuts in “unprotected” areas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And debt would still be around 80% of national income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49872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18592" y="476672"/>
            <a:ext cx="73818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9pPr>
          </a:lstStyle>
          <a:p>
            <a:r>
              <a:rPr lang="en-GB" sz="40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A lot more “austerity” was planned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897064104"/>
              </p:ext>
            </p:extLst>
          </p:nvPr>
        </p:nvGraphicFramePr>
        <p:xfrm>
          <a:off x="1115616" y="1433681"/>
          <a:ext cx="691276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4048" y="6002922"/>
            <a:ext cx="2826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aseline="0" dirty="0">
                <a:latin typeface="+mn-lt"/>
              </a:rPr>
              <a:t>Source: Office for Budget Responsibility (2016</a:t>
            </a:r>
            <a:r>
              <a:rPr lang="en-GB" sz="1000" baseline="0" dirty="0" smtClean="0">
                <a:latin typeface="+mn-lt"/>
              </a:rPr>
              <a:t>)</a:t>
            </a:r>
            <a:endParaRPr lang="en-GB" sz="1000" baseline="0" dirty="0"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755576" y="536848"/>
            <a:ext cx="802987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Cisalpin LT Std" pitchFamily="1" charset="0"/>
              </a:defRPr>
            </a:lvl9pPr>
          </a:lstStyle>
          <a:p>
            <a:r>
              <a:rPr lang="en-GB" sz="32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Though that’s not so high by historical standards</a:t>
            </a:r>
          </a:p>
        </p:txBody>
      </p:sp>
    </p:spTree>
    <p:extLst>
      <p:ext uri="{BB962C8B-B14F-4D97-AF65-F5344CB8AC3E}">
        <p14:creationId xmlns:p14="http://schemas.microsoft.com/office/powerpoint/2010/main" val="19349920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786" y="260648"/>
            <a:ext cx="7848600" cy="990600"/>
          </a:xfrm>
        </p:spPr>
        <p:txBody>
          <a:bodyPr/>
          <a:lstStyle/>
          <a:p>
            <a:r>
              <a:rPr lang="en-GB" sz="4000" dirty="0" err="1">
                <a:solidFill>
                  <a:schemeClr val="tx1"/>
                </a:solidFill>
                <a:latin typeface="PF DinText Pro Light " panose="02000000000000000000" pitchFamily="2" charset="0"/>
              </a:rPr>
              <a:t>Brexit</a:t>
            </a:r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 will make things worse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556792"/>
            <a:ext cx="7848600" cy="443198"/>
          </a:xfrm>
        </p:spPr>
        <p:txBody>
          <a:bodyPr/>
          <a:lstStyle/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Short run effect has been on the exchange rate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The collapse of the pound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/>
              <a:t>© Institute for Fiscal Studies  </a:t>
            </a:r>
            <a:endParaRPr lang="en-GB" baseline="-250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14465"/>
            <a:ext cx="71628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8774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30786" y="260648"/>
            <a:ext cx="7848600" cy="990600"/>
          </a:xfrm>
        </p:spPr>
        <p:txBody>
          <a:bodyPr/>
          <a:lstStyle/>
          <a:p>
            <a:r>
              <a:rPr lang="en-GB" sz="4000" dirty="0" err="1">
                <a:solidFill>
                  <a:schemeClr val="tx1"/>
                </a:solidFill>
                <a:latin typeface="PF DinText Pro Light " panose="02000000000000000000" pitchFamily="2" charset="0"/>
              </a:rPr>
              <a:t>Brexit</a:t>
            </a:r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 will make things worse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899592" y="1556792"/>
            <a:ext cx="78486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•"/>
              <a:defRPr sz="2000">
                <a:solidFill>
                  <a:srgbClr val="31546D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–"/>
              <a:defRPr>
                <a:solidFill>
                  <a:srgbClr val="31546D"/>
                </a:solidFill>
                <a:latin typeface="+mn-lt"/>
              </a:defRPr>
            </a:lvl2pPr>
            <a:lvl3pPr marL="1143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•"/>
              <a:defRPr sz="1400">
                <a:solidFill>
                  <a:srgbClr val="31546D"/>
                </a:solidFill>
                <a:latin typeface="+mn-lt"/>
              </a:defRPr>
            </a:lvl3pPr>
            <a:lvl4pPr marL="16002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–"/>
              <a:defRPr sz="1400">
                <a:solidFill>
                  <a:srgbClr val="31546D"/>
                </a:solidFill>
                <a:latin typeface="+mn-lt"/>
              </a:defRPr>
            </a:lvl4pPr>
            <a:lvl5pPr marL="20574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»"/>
              <a:defRPr sz="1400">
                <a:solidFill>
                  <a:srgbClr val="31546D"/>
                </a:solidFill>
                <a:latin typeface="+mn-lt"/>
              </a:defRPr>
            </a:lvl5pPr>
            <a:lvl6pPr marL="25146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»"/>
              <a:defRPr sz="1400">
                <a:solidFill>
                  <a:srgbClr val="31546D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»"/>
              <a:defRPr sz="1400">
                <a:solidFill>
                  <a:srgbClr val="31546D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»"/>
              <a:defRPr sz="1400">
                <a:solidFill>
                  <a:srgbClr val="31546D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BFCC22"/>
              </a:buClr>
              <a:buChar char="»"/>
              <a:defRPr sz="1400">
                <a:solidFill>
                  <a:srgbClr val="31546D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GB" sz="24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Short run effect has been on the exchange rate</a:t>
            </a:r>
          </a:p>
          <a:p>
            <a:pPr>
              <a:buClrTx/>
            </a:pPr>
            <a:r>
              <a:rPr lang="en-GB" sz="24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Which will result in higher prices</a:t>
            </a:r>
          </a:p>
          <a:p>
            <a:pPr>
              <a:buClrTx/>
            </a:pPr>
            <a:r>
              <a:rPr lang="en-GB" sz="24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The next big concern is about investment</a:t>
            </a:r>
          </a:p>
          <a:p>
            <a:pPr>
              <a:buClrTx/>
            </a:pPr>
            <a:r>
              <a:rPr lang="en-GB" sz="24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No data yet but increased uncertainty likely to reduce investment, especially FDI</a:t>
            </a:r>
          </a:p>
          <a:p>
            <a:pPr>
              <a:buClrTx/>
            </a:pPr>
            <a:r>
              <a:rPr lang="en-GB" sz="2400" kern="0" baseline="0" dirty="0">
                <a:solidFill>
                  <a:schemeClr val="tx1"/>
                </a:solidFill>
                <a:latin typeface="PF DinText Pro Light " panose="02000000000000000000" pitchFamily="2" charset="0"/>
              </a:rPr>
              <a:t>Even so Bank of England thinks national income will be 2.5% lower by 2019 than it would have been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chemeClr val="tx1"/>
                </a:solidFill>
                <a:latin typeface="PF DinText Pro Light " panose="02000000000000000000" pitchFamily="2" charset="0"/>
              </a:rPr>
              <a:t/>
            </a:r>
            <a:br>
              <a:rPr lang="en-GB" sz="3200" dirty="0">
                <a:solidFill>
                  <a:schemeClr val="tx1"/>
                </a:solidFill>
                <a:latin typeface="PF DinText Pro Light " panose="02000000000000000000" pitchFamily="2" charset="0"/>
              </a:rPr>
            </a:br>
            <a:r>
              <a:rPr lang="en-GB" sz="3200" dirty="0">
                <a:solidFill>
                  <a:schemeClr val="tx1"/>
                </a:solidFill>
                <a:latin typeface="PF DinText Pro Light " panose="02000000000000000000" pitchFamily="2" charset="0"/>
              </a:rPr>
              <a:t>Bank of England growth forecasts downgraded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0" y="6634771"/>
            <a:ext cx="2514600" cy="228600"/>
          </a:xfrm>
        </p:spPr>
        <p:txBody>
          <a:bodyPr/>
          <a:lstStyle/>
          <a:p>
            <a:r>
              <a:rPr lang="en-GB"/>
              <a:t>© Institute for Fiscal Studies  </a:t>
            </a:r>
            <a:endParaRPr lang="en-GB" baseline="-2500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356218146"/>
              </p:ext>
            </p:extLst>
          </p:nvPr>
        </p:nvGraphicFramePr>
        <p:xfrm>
          <a:off x="1153822" y="1473929"/>
          <a:ext cx="691276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34334" y="5938425"/>
            <a:ext cx="34579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aseline="0" dirty="0">
                <a:latin typeface="+mn-lt"/>
              </a:rPr>
              <a:t>Sources: Bank of England; Office for Budget Responsibility.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1539" y="2837396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aseline="0" dirty="0">
                <a:latin typeface="Cisalpin LT Std" pitchFamily="2" charset="0"/>
              </a:rPr>
              <a:t>2½% downgrade 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329545" y="2707921"/>
            <a:ext cx="143993" cy="576099"/>
          </a:xfrm>
          <a:prstGeom prst="rightBrace">
            <a:avLst/>
          </a:prstGeom>
          <a:noFill/>
          <a:ln w="22225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 animBg="0"/>
        </p:bldSub>
      </p:bldGraphic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err="1">
                <a:solidFill>
                  <a:schemeClr val="tx1"/>
                </a:solidFill>
                <a:latin typeface="PF DinText Pro Light " panose="02000000000000000000" pitchFamily="2" charset="0"/>
              </a:rPr>
              <a:t>Brexit</a:t>
            </a:r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 will make things worse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556792"/>
            <a:ext cx="7848600" cy="3911840"/>
          </a:xfrm>
        </p:spPr>
        <p:txBody>
          <a:bodyPr/>
          <a:lstStyle/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Short run effect has been on the exchange rate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Which will result in higher prices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The next big concern is about investment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No data yet but increased uncertainty likely to reduce investment, especially FDI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Bank of England thinks national income will be 2.5% lower by 2019 than it would have been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Though real effects will be in the long run</a:t>
            </a:r>
          </a:p>
          <a:p>
            <a:pPr>
              <a:buClrTx/>
            </a:pPr>
            <a:endParaRPr lang="en-GB" sz="2400" dirty="0">
              <a:solidFill>
                <a:schemeClr val="tx1"/>
              </a:solidFill>
              <a:latin typeface="PF DinText Pro Light 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tx1"/>
                </a:solidFill>
                <a:latin typeface="PF DinText Pro Light " panose="02000000000000000000" pitchFamily="2" charset="0"/>
              </a:rPr>
              <a:t>What drives long run economic impacts?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2209"/>
            <a:ext cx="7848872" cy="4916731"/>
          </a:xfrm>
        </p:spPr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It looks likely we will leave both the single market and the customs union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Raising both tariffs and “non tariff barriers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So trade costs will rise, impact depending on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Nature of trade deal / membership of single market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Importance of “dynamic” effects especially of reduced FDI reducing investment and productivity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Nearly half our trade is with the EU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No other trade agreement could make up for barriers within EU 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Wide variety of long run estimates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Ranging from small GDP losses to losses of 8% or more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(Best estimates suggest membership of EU had big positive impact on GDP)</a:t>
            </a:r>
          </a:p>
          <a:p>
            <a:pPr>
              <a:buClrTx/>
            </a:pPr>
            <a:endParaRPr lang="en-GB" dirty="0">
              <a:solidFill>
                <a:schemeClr val="tx1"/>
              </a:solidFill>
              <a:latin typeface="PF DinText Pro Light 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9099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This will damage public finances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7473" y="1484784"/>
            <a:ext cx="8138864" cy="4031873"/>
          </a:xfrm>
        </p:spPr>
        <p:txBody>
          <a:bodyPr/>
          <a:lstStyle/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Elimination of the UK’s net financial contribution to the EU would strengthen the public finances by about £8 billion (≈£150m per week)</a:t>
            </a:r>
          </a:p>
          <a:p>
            <a:pPr lvl="1">
              <a:buClrTx/>
            </a:pPr>
            <a:endParaRPr lang="en-GB" sz="2000" dirty="0">
              <a:solidFill>
                <a:schemeClr val="tx1"/>
              </a:solidFill>
              <a:latin typeface="PF DinText Pro Light " panose="02000000000000000000" pitchFamily="2" charset="0"/>
            </a:endParaRP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But relatively small change to GDP would dominate this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loss of 0.6% GDP wipes out £8 billion gain to public finances from ending budget contributions</a:t>
            </a:r>
          </a:p>
          <a:p>
            <a:pPr lvl="1">
              <a:buClrTx/>
            </a:pPr>
            <a:endParaRPr lang="en-GB" sz="2000" dirty="0">
              <a:solidFill>
                <a:schemeClr val="tx1"/>
              </a:solidFill>
              <a:latin typeface="PF DinText Pro Light " panose="02000000000000000000" pitchFamily="2" charset="0"/>
            </a:endParaRP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Unfortunately nearly all forecasters suggest bigger GDP losses than that</a:t>
            </a:r>
          </a:p>
        </p:txBody>
      </p:sp>
    </p:spTree>
    <p:extLst>
      <p:ext uri="{BB962C8B-B14F-4D97-AF65-F5344CB8AC3E}">
        <p14:creationId xmlns:p14="http://schemas.microsoft.com/office/powerpoint/2010/main" val="220141447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So where now for fiscal policy?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1484784"/>
            <a:ext cx="8138864" cy="4515082"/>
          </a:xfrm>
        </p:spPr>
        <p:txBody>
          <a:bodyPr/>
          <a:lstStyle/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Surplus target for 2019-20 seems to have been abandoned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Despite being legislated only last year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But that need not mean the “end of austerity”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My Hammond might in fact decide to extend austerity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at its current pace that  might get us to surplus a year or two later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Or he might decide on something else entirely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allowing borrowing to finance investment spending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Focussing on a debt to GDP ratio</a:t>
            </a:r>
          </a:p>
          <a:p>
            <a:pPr lvl="1">
              <a:buClrTx/>
            </a:pPr>
            <a:r>
              <a:rPr lang="en-GB" sz="2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Revert to Osborne’s initial rule of targeting forecast surplus 5 years out</a:t>
            </a:r>
          </a:p>
          <a:p>
            <a:pPr>
              <a:buClrTx/>
            </a:pPr>
            <a:r>
              <a:rPr lang="en-GB" sz="2400" dirty="0">
                <a:solidFill>
                  <a:schemeClr val="tx1"/>
                </a:solidFill>
                <a:latin typeface="PF DinText Pro Light " panose="02000000000000000000" pitchFamily="2" charset="0"/>
              </a:rPr>
              <a:t>Uncertainty over economic developments is pervasive</a:t>
            </a:r>
          </a:p>
        </p:txBody>
      </p:sp>
    </p:spTree>
    <p:extLst>
      <p:ext uri="{BB962C8B-B14F-4D97-AF65-F5344CB8AC3E}">
        <p14:creationId xmlns:p14="http://schemas.microsoft.com/office/powerpoint/2010/main" val="220141447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Short run stimulus is possible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/>
              <a:t>© Institute for Fiscal Studies  </a:t>
            </a:r>
            <a:endParaRPr lang="en-GB" baseline="-250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1412776"/>
            <a:ext cx="8138864" cy="4290405"/>
          </a:xfrm>
        </p:spPr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Very difficult judgment given uncertainty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would add to borrowing, but borrowing cheap</a:t>
            </a:r>
          </a:p>
          <a:p>
            <a:pPr>
              <a:buClrTx/>
            </a:pPr>
            <a:r>
              <a:rPr lang="en-GB" i="1" dirty="0">
                <a:solidFill>
                  <a:schemeClr val="tx1"/>
                </a:solidFill>
                <a:latin typeface="PF DinText Pro Light " panose="02000000000000000000" pitchFamily="2" charset="0"/>
              </a:rPr>
              <a:t>Only</a:t>
            </a: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 a response to short run economic cost 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If potential output falls, in the end fiscal policy will need to be tightened</a:t>
            </a:r>
            <a:endParaRPr lang="en-GB" i="1" dirty="0">
              <a:solidFill>
                <a:schemeClr val="tx1"/>
              </a:solidFill>
              <a:latin typeface="PF DinText Pro Light " panose="02000000000000000000" pitchFamily="2" charset="0"/>
            </a:endParaRP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Any stimulus package should be </a:t>
            </a:r>
            <a:r>
              <a:rPr lang="en-GB" b="1" dirty="0">
                <a:solidFill>
                  <a:schemeClr val="tx1"/>
                </a:solidFill>
                <a:latin typeface="PF DinText Pro Light " panose="02000000000000000000" pitchFamily="2" charset="0"/>
              </a:rPr>
              <a:t>T</a:t>
            </a: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argeted, </a:t>
            </a:r>
            <a:r>
              <a:rPr lang="en-GB" b="1" dirty="0">
                <a:solidFill>
                  <a:schemeClr val="tx1"/>
                </a:solidFill>
                <a:latin typeface="PF DinText Pro Light " panose="02000000000000000000" pitchFamily="2" charset="0"/>
              </a:rPr>
              <a:t>T</a:t>
            </a: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imely and </a:t>
            </a:r>
            <a:r>
              <a:rPr lang="en-GB" b="1" dirty="0">
                <a:solidFill>
                  <a:schemeClr val="tx1"/>
                </a:solidFill>
                <a:latin typeface="PF DinText Pro Light " panose="02000000000000000000" pitchFamily="2" charset="0"/>
              </a:rPr>
              <a:t>T</a:t>
            </a: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emporary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Could push back fiscal tightening and/or announce new measures: 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one-off boost to public sector investment spending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temporary cut to the main rate of VAT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a time-limited tax break to encourage companies to invest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a stamp duty holiday to stimulate housing transactions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Versions of all these measures were implemented by Alistair Darling</a:t>
            </a:r>
          </a:p>
        </p:txBody>
      </p:sp>
    </p:spTree>
    <p:extLst>
      <p:ext uri="{BB962C8B-B14F-4D97-AF65-F5344CB8AC3E}">
        <p14:creationId xmlns:p14="http://schemas.microsoft.com/office/powerpoint/2010/main" val="4045942835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  <a:latin typeface="PF DinText Pro Light " panose="02000000000000000000" pitchFamily="2" charset="0"/>
              </a:rPr>
              <a:t>Conclusions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0" y="6629400"/>
            <a:ext cx="2514600" cy="228600"/>
          </a:xfrm>
        </p:spPr>
        <p:txBody>
          <a:bodyPr/>
          <a:lstStyle/>
          <a:p>
            <a:r>
              <a:rPr lang="en-GB" dirty="0"/>
              <a:t>© Institute for Fiscal Studies  </a:t>
            </a:r>
            <a:endParaRPr lang="en-GB" baseline="-25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6" y="1412776"/>
            <a:ext cx="8138864" cy="4431983"/>
          </a:xfrm>
        </p:spPr>
        <p:txBody>
          <a:bodyPr/>
          <a:lstStyle/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Incomes for all have been squeezed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Young have done especially badly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And many middle income families struggling to get on “housing ladder”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Substantial further fiscal tightening planned as of March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If economy does less well than expected post June 23 that will no longer get us to surplus by 2019-20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In the Autumn Statement the new Chancellor will need to decide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what level of borrowing to aim for in the longer-term, and how quickly to try to get there: further austerity beyond 2019–20 likely</a:t>
            </a:r>
          </a:p>
          <a:p>
            <a:pPr lvl="1"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whether to announce temporary fiscal easing to boost UK economy</a:t>
            </a:r>
          </a:p>
          <a:p>
            <a:pPr>
              <a:buClrTx/>
            </a:pPr>
            <a:r>
              <a:rPr lang="en-GB" dirty="0">
                <a:solidFill>
                  <a:schemeClr val="tx1"/>
                </a:solidFill>
                <a:latin typeface="PF DinText Pro Light " panose="02000000000000000000" pitchFamily="2" charset="0"/>
              </a:rPr>
              <a:t>In the context of, perhaps unprecedented, levels of uncertainty over the path of the economy</a:t>
            </a:r>
          </a:p>
        </p:txBody>
      </p:sp>
    </p:spTree>
    <p:extLst>
      <p:ext uri="{BB962C8B-B14F-4D97-AF65-F5344CB8AC3E}">
        <p14:creationId xmlns:p14="http://schemas.microsoft.com/office/powerpoint/2010/main" val="220141447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5" r="7826"/>
          <a:stretch/>
        </p:blipFill>
        <p:spPr>
          <a:xfrm>
            <a:off x="-36512" y="0"/>
            <a:ext cx="9217024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203848" y="3212976"/>
            <a:ext cx="6127423" cy="1897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baseline="0" smtClean="0">
                <a:latin typeface="PF DinText Pro Light " panose="02000000000000000000" pitchFamily="2" charset="0"/>
              </a:rPr>
              <a:t>Thank you</a:t>
            </a:r>
            <a:endParaRPr lang="en-GB" baseline="0" dirty="0">
              <a:latin typeface="PF DinText Pro Light " panose="02000000000000000000" pitchFamily="2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 presentation">
  <a:themeElements>
    <a:clrScheme name="IFA Green">
      <a:dk1>
        <a:srgbClr val="003306"/>
      </a:dk1>
      <a:lt1>
        <a:srgbClr val="FFFFFF"/>
      </a:lt1>
      <a:dk2>
        <a:srgbClr val="187A2E"/>
      </a:dk2>
      <a:lt2>
        <a:srgbClr val="65A434"/>
      </a:lt2>
      <a:accent1>
        <a:srgbClr val="66CCFF"/>
      </a:accent1>
      <a:accent2>
        <a:srgbClr val="CC99FF"/>
      </a:accent2>
      <a:accent3>
        <a:srgbClr val="CCCC00"/>
      </a:accent3>
      <a:accent4>
        <a:srgbClr val="FFCC66"/>
      </a:accent4>
      <a:accent5>
        <a:srgbClr val="00CC66"/>
      </a:accent5>
      <a:accent6>
        <a:srgbClr val="DA5754"/>
      </a:accent6>
      <a:hlink>
        <a:srgbClr val="FFFFFF"/>
      </a:hlink>
      <a:folHlink>
        <a:srgbClr val="99AEBC"/>
      </a:folHlink>
    </a:clrScheme>
    <a:fontScheme name="Office Theme">
      <a:majorFont>
        <a:latin typeface="Cisalpin LT Std"/>
        <a:ea typeface=""/>
        <a:cs typeface=""/>
      </a:majorFont>
      <a:minorFont>
        <a:latin typeface="Cisalpin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587299"/>
        </a:dk1>
        <a:lt1>
          <a:srgbClr val="FFFFFF"/>
        </a:lt1>
        <a:dk2>
          <a:srgbClr val="187A2E"/>
        </a:dk2>
        <a:lt2>
          <a:srgbClr val="99AEBC"/>
        </a:lt2>
        <a:accent1>
          <a:srgbClr val="FFCF67"/>
        </a:accent1>
        <a:accent2>
          <a:srgbClr val="5FDAE6"/>
        </a:accent2>
        <a:accent3>
          <a:srgbClr val="FFFFFF"/>
        </a:accent3>
        <a:accent4>
          <a:srgbClr val="4A6082"/>
        </a:accent4>
        <a:accent5>
          <a:srgbClr val="FFE4B8"/>
        </a:accent5>
        <a:accent6>
          <a:srgbClr val="55C5D0"/>
        </a:accent6>
        <a:hlink>
          <a:srgbClr val="CDDD1C"/>
        </a:hlink>
        <a:folHlink>
          <a:srgbClr val="54DA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 presentation</Template>
  <TotalTime>3189</TotalTime>
  <Words>1174</Words>
  <Application>Microsoft Office PowerPoint</Application>
  <PresentationFormat>On-screen Show (4:3)</PresentationFormat>
  <Paragraphs>167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Cisalpin LT Std</vt:lpstr>
      <vt:lpstr>Arial</vt:lpstr>
      <vt:lpstr>PF DinText Pro Light </vt:lpstr>
      <vt:lpstr>Noto Sans</vt:lpstr>
      <vt:lpstr>White presentation</vt:lpstr>
      <vt:lpstr>Household incomes, Brexit and the Autumn Statement: Winter is Coming</vt:lpstr>
      <vt:lpstr>Pre-referendum forecast: GDP per capita only just back to pre-crisis levels</vt:lpstr>
      <vt:lpstr>Median income since 2003-04</vt:lpstr>
      <vt:lpstr>Median income since 2003-04</vt:lpstr>
      <vt:lpstr>Median income by age</vt:lpstr>
      <vt:lpstr>Median income by age</vt:lpstr>
      <vt:lpstr>Median income by age</vt:lpstr>
      <vt:lpstr>Median income by age</vt:lpstr>
      <vt:lpstr>Median income by age</vt:lpstr>
      <vt:lpstr>PowerPoint Presentation</vt:lpstr>
      <vt:lpstr>PowerPoint Presentation</vt:lpstr>
      <vt:lpstr>PowerPoint Presentation</vt:lpstr>
      <vt:lpstr>PowerPoint Presentation</vt:lpstr>
      <vt:lpstr>Brexit will make things worse</vt:lpstr>
      <vt:lpstr>The collapse of the pound</vt:lpstr>
      <vt:lpstr>Brexit will make things worse</vt:lpstr>
      <vt:lpstr> Bank of England growth forecasts downgraded</vt:lpstr>
      <vt:lpstr>Brexit will make things worse</vt:lpstr>
      <vt:lpstr>What drives long run economic impacts?</vt:lpstr>
      <vt:lpstr>This will damage public finances</vt:lpstr>
      <vt:lpstr>So where now for fiscal policy?</vt:lpstr>
      <vt:lpstr>Short run stimulus is possible</vt:lpstr>
      <vt:lpstr>Conclusions</vt:lpstr>
      <vt:lpstr>PowerPoint Presentation</vt:lpstr>
    </vt:vector>
  </TitlesOfParts>
  <Company>Institute for Fiscal Studies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implications for London of further welfare reform</dc:title>
  <dc:creator>andrew_h</dc:creator>
  <cp:lastModifiedBy>Jake O'Neill</cp:lastModifiedBy>
  <cp:revision>490</cp:revision>
  <cp:lastPrinted>2008-10-22T11:50:52Z</cp:lastPrinted>
  <dcterms:created xsi:type="dcterms:W3CDTF">2015-06-01T09:06:07Z</dcterms:created>
  <dcterms:modified xsi:type="dcterms:W3CDTF">2016-10-19T09:19:53Z</dcterms:modified>
</cp:coreProperties>
</file>